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7"/>
  </p:notesMasterIdLst>
  <p:sldIdLst>
    <p:sldId id="847" r:id="rId2"/>
    <p:sldId id="848" r:id="rId3"/>
    <p:sldId id="929" r:id="rId4"/>
    <p:sldId id="849" r:id="rId5"/>
    <p:sldId id="850" r:id="rId6"/>
    <p:sldId id="928" r:id="rId7"/>
    <p:sldId id="851" r:id="rId8"/>
    <p:sldId id="852" r:id="rId9"/>
    <p:sldId id="853" r:id="rId10"/>
    <p:sldId id="854" r:id="rId11"/>
    <p:sldId id="855" r:id="rId12"/>
    <p:sldId id="856" r:id="rId13"/>
    <p:sldId id="857" r:id="rId14"/>
    <p:sldId id="858" r:id="rId15"/>
    <p:sldId id="859" r:id="rId16"/>
    <p:sldId id="860" r:id="rId17"/>
    <p:sldId id="861" r:id="rId18"/>
    <p:sldId id="862" r:id="rId19"/>
    <p:sldId id="863" r:id="rId20"/>
    <p:sldId id="864" r:id="rId21"/>
    <p:sldId id="865" r:id="rId22"/>
    <p:sldId id="866" r:id="rId23"/>
    <p:sldId id="867" r:id="rId24"/>
    <p:sldId id="868" r:id="rId25"/>
    <p:sldId id="87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61D"/>
    <a:srgbClr val="315295"/>
    <a:srgbClr val="1F1321"/>
    <a:srgbClr val="A23C33"/>
    <a:srgbClr val="EC5599"/>
    <a:srgbClr val="EFA750"/>
    <a:srgbClr val="A4A4A4"/>
    <a:srgbClr val="28A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21" autoAdjust="0"/>
    <p:restoredTop sz="92362" autoAdjust="0"/>
  </p:normalViewPr>
  <p:slideViewPr>
    <p:cSldViewPr snapToGrid="0">
      <p:cViewPr>
        <p:scale>
          <a:sx n="75" d="100"/>
          <a:sy n="75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FF89C-783E-4F28-875C-B1DB68F01CD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E7308-1C1E-4045-84EF-F7227CCD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9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D1D869C-6E65-480A-97B6-3F37C26C4913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8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996A-148A-4C64-9568-E134E4471B4D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4221-E537-4761-8A9A-B8318F25F493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3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4E73-F3AC-4622-8AE4-A470379CAD82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11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0289-4009-4BAF-A9FF-FA4550EB4082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83814-DDAA-40C6-97FE-4B0A0F6D88F2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33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64F8-026D-465B-BF14-1DF31CD6A0AA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2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FCA-19B3-4775-AAA8-1CAC3B3922CD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1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6419-3268-420C-A8CD-2B8BC3D1E416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79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79FC-CE63-4F22-8FD1-06B8CD184C26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2E72-1F53-435C-AED9-27162D51ABAD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2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8CB8A-CD7A-4AAB-99E1-CFDEB27F80DC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3B2D-1E17-444C-9088-7CCBC1017AFA}" type="datetime1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2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CD0E0-B7AE-4251-AC8D-81C08E866A17}" type="datetime1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545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573AF-2424-4581-BF8F-7C7C1CDE79DE}" type="datetime1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0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FEF8-D257-4880-A531-A49F7EF0A73B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09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E792-FCDF-458F-B6CB-340FA24F8F2B}" type="datetime1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3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62DC17-0012-452B-B22B-E5C3ADC8D3D8}" type="datetime1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F086A5-7B80-4DB1-AC66-6FFDD95DC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کودک آزاری</a:t>
            </a:r>
            <a:endParaRPr lang="en-US" sz="6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3682999"/>
            <a:ext cx="506730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886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کودک آزاری چیست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به عبارتی دیگر برای تعریف کودک آزاری باید به ارزش های فرهنگی و آداب و رسوم جامعه توجه کرد </a:t>
            </a:r>
            <a:endParaRPr lang="fa-IR" sz="2800" b="1" dirty="0" smtClean="0">
              <a:solidFill>
                <a:srgbClr val="212121">
                  <a:lumMod val="10000"/>
                </a:srgbClr>
              </a:solidFill>
              <a:latin typeface="IRANSans"/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ممکن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است در یک فرهنگ رفتارهای معینی 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به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عنوان آزار تلقی شود 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ولی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در فرهنگ دیگر آن  رفتار عادی به شمار آید</a:t>
            </a:r>
          </a:p>
          <a:p>
            <a:pPr algn="r" rtl="1">
              <a:lnSpc>
                <a:spcPct val="150000"/>
              </a:lnSpc>
            </a:pPr>
            <a:endParaRPr lang="en-US" sz="2800" dirty="0">
              <a:cs typeface="B Zar" panose="000004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3238500"/>
            <a:ext cx="26289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79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کودک آزاری چیست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به عبارت دیگر هرگونه آسیب جسمی، روانی، جنسی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،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غفلت و عدم رسیدگی به نیازهای اساسی 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کودک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زیر ۱۸ سال توسط افرادی که عهده‌دار 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مراقبت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از کودک هستند کودکان آزاری محسوب می شود</a:t>
            </a:r>
            <a:endParaRPr lang="fa-IR" sz="2800" b="1" dirty="0">
              <a:solidFill>
                <a:srgbClr val="212121">
                  <a:lumMod val="10000"/>
                </a:srgbClr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443163"/>
            <a:ext cx="26193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973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59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انواع کودک آزاری</a:t>
            </a:r>
            <a:endParaRPr lang="en-US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733800"/>
            <a:ext cx="657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14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انواع کودک آزاری</a:t>
            </a:r>
            <a:endParaRPr lang="en-US" sz="36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buClr>
                <a:srgbClr val="83992A"/>
              </a:buClr>
            </a:pPr>
            <a:r>
              <a:rPr lang="fa-IR" sz="4000" b="1" dirty="0">
                <a:solidFill>
                  <a:srgbClr val="002060"/>
                </a:solidFill>
                <a:latin typeface="IRANSans"/>
                <a:cs typeface="B Zar" panose="00000400000000000000" pitchFamily="2" charset="-78"/>
              </a:rPr>
              <a:t>۱) سوء استفاده جسمی</a:t>
            </a:r>
          </a:p>
          <a:p>
            <a:pPr lvl="0" algn="r" rtl="1">
              <a:buClr>
                <a:srgbClr val="83992A"/>
              </a:buClr>
            </a:pPr>
            <a:r>
              <a:rPr lang="fa-IR" sz="4000" b="1" dirty="0">
                <a:solidFill>
                  <a:srgbClr val="002060"/>
                </a:solidFill>
                <a:latin typeface="IRANSans"/>
                <a:cs typeface="B Zar" panose="00000400000000000000" pitchFamily="2" charset="-78"/>
              </a:rPr>
              <a:t>۲) سوء استفاده عاطفی</a:t>
            </a:r>
          </a:p>
          <a:p>
            <a:pPr lvl="0" algn="r" rtl="1">
              <a:buClr>
                <a:srgbClr val="83992A"/>
              </a:buClr>
            </a:pPr>
            <a:r>
              <a:rPr lang="fa-IR" sz="4000" b="1" dirty="0">
                <a:solidFill>
                  <a:srgbClr val="002060"/>
                </a:solidFill>
                <a:latin typeface="IRANSans"/>
                <a:cs typeface="B Zar" panose="00000400000000000000" pitchFamily="2" charset="-78"/>
              </a:rPr>
              <a:t>۳) سوء استفاده جنسی</a:t>
            </a:r>
          </a:p>
          <a:p>
            <a:pPr marL="0" lvl="0" indent="0" algn="r" rtl="1">
              <a:buClr>
                <a:srgbClr val="83992A"/>
              </a:buClr>
              <a:buNone/>
            </a:pPr>
            <a:endParaRPr lang="fa-IR" sz="4000" b="1" dirty="0">
              <a:solidFill>
                <a:srgbClr val="002060"/>
              </a:solidFill>
              <a:cs typeface="B Zar" panose="00000400000000000000" pitchFamily="2" charset="-78"/>
            </a:endParaRPr>
          </a:p>
          <a:p>
            <a:pPr algn="r" rtl="1"/>
            <a:endParaRPr lang="en-US" sz="4000" b="1" dirty="0">
              <a:solidFill>
                <a:srgbClr val="002060"/>
              </a:solidFill>
              <a:cs typeface="B Zar" panose="00000400000000000000" pitchFamily="2" charset="-7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2579688"/>
            <a:ext cx="4025900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344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کودک آزاری </a:t>
            </a:r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جسمی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در تعریف کودک آزاری جسمی همانند کودک آزاری تعریف واحد وجود ندارد و تحت تاثیر عواملی مانند فرهنگ و آداب رسوم مرتبط با تربیت کودک و قوانین حقوقی مربوط به اطفال می باشد. </a:t>
            </a:r>
            <a:endParaRPr lang="en-US" sz="2800" dirty="0">
              <a:cs typeface="B Zar" panose="000004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572000"/>
            <a:ext cx="8204200" cy="159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34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C00000"/>
                </a:solidFill>
                <a:cs typeface="B Zar" panose="00000400000000000000" pitchFamily="2" charset="-78"/>
              </a:rPr>
              <a:t>کودک آزاری جسمی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عده ای از صاحب نظران معتقدند که برای تعریف کودک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آزاری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جسمی باید </a:t>
            </a:r>
            <a:r>
              <a:rPr lang="fa-IR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معیارهای اجتماعی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مربوط به یک جامعه را مورد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نظر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قرار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داد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زیرا ممکن است برخی از خشونت ها در فرهنگی رایج باشد ( مانند ختنه دختران در برخی از مناطق ایران) ولی در فرهنگ دیگری بدرفتاری و آزار تلقی شود</a:t>
            </a:r>
            <a:r>
              <a:rPr lang="fa-IR" dirty="0">
                <a:solidFill>
                  <a:srgbClr val="424242"/>
                </a:solidFill>
                <a:latin typeface="IRANSans"/>
                <a:cs typeface="B Zar" panose="00000400000000000000" pitchFamily="2" charset="-78"/>
              </a:rPr>
              <a:t>..</a:t>
            </a:r>
            <a:endParaRPr lang="fa-IR" dirty="0">
              <a:solidFill>
                <a:prstClr val="black">
                  <a:lumMod val="85000"/>
                  <a:lumOff val="15000"/>
                </a:prstClr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9" y="2236788"/>
            <a:ext cx="21383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92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solidFill>
                  <a:srgbClr val="C00000"/>
                </a:solidFill>
                <a:latin typeface="Century Gothic" panose="020B0502020202020204" pitchFamily="34" charset="0"/>
                <a:cs typeface="B Zar" panose="00000400000000000000" pitchFamily="2" charset="-78"/>
              </a:rPr>
              <a:t>کودک آزاری جسمی دو نوع </a:t>
            </a:r>
            <a:r>
              <a:rPr lang="fa-IR" sz="32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B Zar" panose="00000400000000000000" pitchFamily="2" charset="-78"/>
              </a:rPr>
              <a:t>دارد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46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آزار جسمی </a:t>
            </a:r>
            <a:r>
              <a:rPr lang="fa-IR" sz="46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خفیف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 این نوع آزار جسمی شامل 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رفتارهایی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است که در بیشتر جوامع آزار محسوب نمی‌شود و جنبه 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ی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تربیتی 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دارد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مانند سیلی زدن، نیشگون گرفتن، مشت زدن، چنگ زدن، هل دادن، پرت کردن وسایل به سمت کودک و…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endParaRPr lang="fa-IR" sz="2800" dirty="0">
              <a:solidFill>
                <a:prstClr val="black">
                  <a:lumMod val="85000"/>
                  <a:lumOff val="15000"/>
                </a:prstClr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800" dirty="0">
              <a:cs typeface="B Zar" panose="00000400000000000000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235743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3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solidFill>
                  <a:srgbClr val="C00000"/>
                </a:solidFill>
                <a:latin typeface="Century Gothic" panose="020B0502020202020204" pitchFamily="34" charset="0"/>
                <a:cs typeface="B Zar" panose="00000400000000000000" pitchFamily="2" charset="-78"/>
              </a:rPr>
              <a:t>کودک آزاری جسمی دو نوع </a:t>
            </a:r>
            <a:r>
              <a:rPr lang="fa-IR" sz="32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B Zar" panose="00000400000000000000" pitchFamily="2" charset="-78"/>
              </a:rPr>
              <a:t>دارد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آزار </a:t>
            </a:r>
            <a:r>
              <a:rPr lang="fa-IR" sz="28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جسمی </a:t>
            </a:r>
            <a:r>
              <a:rPr lang="fa-IR" sz="28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شدید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این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دسته از رفتارها باعث بروز آسیب های جدی تری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برای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کودک می شود. شامل: داغ کردن و سوزاندن بدن، کتک زدن، فلفل ریختن، خفه کردن، لگد زدن، گاز گرفتن، استفاده از کمربند یا چاقو برای تنبیه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و....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endParaRPr lang="fa-IR" b="1" dirty="0">
              <a:solidFill>
                <a:prstClr val="black">
                  <a:lumMod val="85000"/>
                  <a:lumOff val="15000"/>
                </a:prstClr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489200"/>
            <a:ext cx="2619375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245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پیامد‌های جسمی  کودک آزاری</a:t>
            </a:r>
            <a:endParaRPr lang="en-US" sz="36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 fontAlgn="base">
              <a:buClr>
                <a:srgbClr val="83992A"/>
              </a:buClr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کبودی یا تغییر رنگ پوست</a:t>
            </a:r>
          </a:p>
          <a:p>
            <a:pPr lvl="0" algn="r" rtl="1" fontAlgn="base">
              <a:buClr>
                <a:srgbClr val="83992A"/>
              </a:buClr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جراحت</a:t>
            </a:r>
          </a:p>
          <a:p>
            <a:pPr lvl="0" algn="r" rtl="1" fontAlgn="base">
              <a:buClr>
                <a:srgbClr val="83992A"/>
              </a:buClr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خراشیدگی</a:t>
            </a:r>
          </a:p>
          <a:p>
            <a:pPr lvl="0" algn="r" rtl="1" fontAlgn="base">
              <a:buClr>
                <a:srgbClr val="83992A"/>
              </a:buClr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اختلال در رشد</a:t>
            </a:r>
          </a:p>
          <a:p>
            <a:pPr lvl="0" algn="r" rtl="1" fontAlgn="base">
              <a:buClr>
                <a:srgbClr val="83992A"/>
              </a:buClr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انواع سوختگی</a:t>
            </a:r>
          </a:p>
          <a:p>
            <a:pPr lvl="0" algn="r" rtl="1" fontAlgn="base">
              <a:buClr>
                <a:srgbClr val="83992A"/>
              </a:buClr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شکستگی</a:t>
            </a:r>
          </a:p>
          <a:p>
            <a:pPr lvl="0" algn="r" rtl="1" fontAlgn="base">
              <a:buClr>
                <a:srgbClr val="83992A"/>
              </a:buClr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نقص عضو</a:t>
            </a:r>
          </a:p>
          <a:p>
            <a:pPr lvl="0" algn="r" rtl="1">
              <a:buClr>
                <a:srgbClr val="83992A"/>
              </a:buClr>
            </a:pPr>
            <a:endParaRPr lang="fa-IR" b="1" dirty="0">
              <a:solidFill>
                <a:prstClr val="black">
                  <a:lumMod val="85000"/>
                  <a:lumOff val="15000"/>
                </a:prstClr>
              </a:solidFill>
              <a:cs typeface="B Zar" panose="00000400000000000000" pitchFamily="2" charset="-78"/>
            </a:endParaRPr>
          </a:p>
          <a:p>
            <a:pPr algn="r" rtl="1"/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616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576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پیامد‌های جسمی  کودک آزاری</a:t>
            </a:r>
            <a:endParaRPr lang="en-US" sz="32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 fontAlgn="base"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توقف در رشد</a:t>
            </a:r>
          </a:p>
          <a:p>
            <a:pPr lvl="0" algn="r" rtl="1" fontAlgn="base"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سوتغذیه</a:t>
            </a:r>
          </a:p>
          <a:p>
            <a:pPr lvl="0" algn="r" rtl="1" fontAlgn="base"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انواع مریضی و زخم‌های بهبود نیافته</a:t>
            </a:r>
          </a:p>
          <a:p>
            <a:pPr lvl="0" algn="r" rtl="1" fontAlgn="base"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بی‌انرژی و خسته بودن کودک</a:t>
            </a:r>
          </a:p>
          <a:p>
            <a:pPr lvl="0" algn="r" rtl="1" fontAlgn="base"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ظاهر رنگ پریده و بروز نشانه‌های اختلال تنش عضلانی</a:t>
            </a:r>
          </a:p>
          <a:p>
            <a:pPr lvl="0" algn="r" rtl="1" fontAlgn="base"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nherit"/>
                <a:cs typeface="B Zar" panose="00000400000000000000" pitchFamily="2" charset="-78"/>
              </a:rPr>
              <a:t>چشم‌های خسته و خواب آلود</a:t>
            </a:r>
          </a:p>
          <a:p>
            <a:pPr algn="r" rtl="1"/>
            <a:endParaRPr lang="en-US" sz="2800" dirty="0">
              <a:cs typeface="B Zar" panose="00000400000000000000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2557462"/>
            <a:ext cx="2619375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11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مقدمه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مطابق با تعریف سازمان بهداشت جهانی، کودک </a:t>
            </a: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آزاری عبارت است از هر گونه بدرفتاری فیزیکی و یا عاطفی، سواستفاده جنسی، غفلت یا رفتار همراه با بی‌توجهی یا استثمار تجاری یا سایر انواع استثمار، که منجر به آسیب واقعی یا احتمالی به سلامت، بقا، رشد یا کرامت کودک در 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زمینه روابط </a:t>
            </a:r>
            <a:r>
              <a:rPr lang="fa-IR" sz="2800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یا مسئولیت، اعتماد یا قدرت </a:t>
            </a:r>
            <a:r>
              <a:rPr lang="fa-IR" sz="2800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شود</a:t>
            </a:r>
            <a:endParaRPr lang="en-US" sz="2800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4674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>کودک آزاری </a:t>
            </a:r>
            <a:r>
              <a:rPr lang="fa-IR" sz="40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عاطفی</a:t>
            </a:r>
            <a: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  <a:t/>
            </a:r>
            <a:br>
              <a:rPr lang="fa-IR" sz="4000" b="1" dirty="0">
                <a:solidFill>
                  <a:srgbClr val="C00000"/>
                </a:solidFill>
                <a:cs typeface="B Zar" panose="00000400000000000000" pitchFamily="2" charset="-78"/>
              </a:rPr>
            </a:br>
            <a:endParaRPr lang="en-US" sz="40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این نوع کودک آزاری که گاهی سوء </a:t>
            </a:r>
            <a:r>
              <a:rPr lang="fa-IR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استفاده روانشناختی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نامیده می شود، در تمام انواع کودک آزاری وجود دارد. </a:t>
            </a:r>
            <a:endParaRPr lang="fa-IR" b="1" dirty="0" smtClean="0">
              <a:solidFill>
                <a:srgbClr val="212121">
                  <a:lumMod val="10000"/>
                </a:srgbClr>
              </a:solidFill>
              <a:latin typeface="IRANSans"/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به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عبارتی دیگر علاوه بر آزار جسمی، جنسی و غفلت از کودک رفتارهای دیگری باعث آزار عاطفی کودک می شود که عبارت است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از: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ایجاد وحشت، تهدید، انتقاد مداوم، ایجاد احساس گناه، مسخره کردن و… که باعث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می شود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بهداشت روان و عملکرد روانشناختی فرد در بزرگسالی تحت تاثیر قرار گیرد.</a:t>
            </a:r>
            <a:endParaRPr lang="fa-IR" b="1" dirty="0">
              <a:solidFill>
                <a:srgbClr val="212121">
                  <a:lumMod val="10000"/>
                </a:srgbClr>
              </a:solidFill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00100"/>
            <a:ext cx="3170237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072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40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سوء استفاده عاطفی را می توان به دو دسته تقسیم کرد: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32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آزار عاطفی غیرمستقیم یا منفعلانه: </a:t>
            </a:r>
            <a:endParaRPr lang="fa-IR" sz="3200" b="1" dirty="0" smtClean="0">
              <a:solidFill>
                <a:srgbClr val="C00000"/>
              </a:solidFill>
              <a:latin typeface="IRANSans"/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هنگامی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که والدین و یا مراقبان کودک، نیازهای 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عاطفی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و روانی کودک را که برای رشد و سلامتی لازم است، اجرا نمیکنند سوء استفاده غیر مستقیم و یا منفعلانه رخ داده است که با غفلت و بی توجهی همراه است.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endParaRPr lang="fa-IR" sz="2800" b="1" dirty="0">
              <a:solidFill>
                <a:prstClr val="black">
                  <a:lumMod val="85000"/>
                  <a:lumOff val="15000"/>
                </a:prstClr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800" b="1" dirty="0">
              <a:cs typeface="B Zar" panose="00000400000000000000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278063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376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سوء استفاده عاطفی را می توان به دو دسته تقسیم کرد:</a:t>
            </a:r>
            <a:endParaRPr lang="en-US" sz="3200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آزار </a:t>
            </a:r>
            <a:r>
              <a:rPr lang="fa-IR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عاطفی مستقیم یا فعالانه</a:t>
            </a:r>
            <a:r>
              <a:rPr lang="fa-IR" b="1" dirty="0" smtClean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: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 شامل رفتار های توهین امیز، مسخره کردن، مقایسه کردن کودک با دیگران، ایجاد احساس گناه در کودک، ممانعت از تحصیل و برقرای ارتباط کودک با دیگران و..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می‌باشند.</a:t>
            </a:r>
            <a:endParaRPr lang="fa-IR" b="1" dirty="0">
              <a:solidFill>
                <a:srgbClr val="212121">
                  <a:lumMod val="10000"/>
                </a:srgbClr>
              </a:solidFill>
              <a:latin typeface="IRANSans"/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endParaRPr lang="fa-IR" dirty="0">
              <a:solidFill>
                <a:prstClr val="black">
                  <a:lumMod val="85000"/>
                  <a:lumOff val="15000"/>
                </a:prstClr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4673599"/>
            <a:ext cx="3859212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2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b="1" dirty="0">
                <a:solidFill>
                  <a:srgbClr val="3C9770"/>
                </a:solidFill>
                <a:latin typeface="IRANSans"/>
                <a:cs typeface="B Zar" panose="00000400000000000000" pitchFamily="2" charset="-78"/>
              </a:rPr>
              <a:t>پنج خصوصیت </a:t>
            </a:r>
            <a:r>
              <a:rPr lang="fa-IR" sz="2800" b="1" dirty="0" smtClean="0">
                <a:solidFill>
                  <a:srgbClr val="3C9770"/>
                </a:solidFill>
                <a:latin typeface="IRANSans"/>
                <a:cs typeface="B Zar" panose="00000400000000000000" pitchFamily="2" charset="-78"/>
              </a:rPr>
              <a:t>کودکان </a:t>
            </a:r>
            <a:r>
              <a:rPr lang="fa-IR" sz="2800" b="1" dirty="0">
                <a:solidFill>
                  <a:srgbClr val="3C9770"/>
                </a:solidFill>
                <a:latin typeface="IRANSans"/>
                <a:cs typeface="B Zar" panose="00000400000000000000" pitchFamily="2" charset="-78"/>
              </a:rPr>
              <a:t>که مورد بی توجهی عاطفی</a:t>
            </a:r>
            <a:endParaRPr lang="en-US" sz="2800" dirty="0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>
                <a:solidFill>
                  <a:srgbClr val="315295"/>
                </a:solidFill>
                <a:latin typeface="IRANSans"/>
                <a:cs typeface="B Zar" panose="00000400000000000000" pitchFamily="2" charset="-78"/>
              </a:rPr>
              <a:t>وحشت زده بودن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>
                <a:solidFill>
                  <a:srgbClr val="315295"/>
                </a:solidFill>
                <a:latin typeface="IRANSans"/>
                <a:cs typeface="B Zar" panose="00000400000000000000" pitchFamily="2" charset="-78"/>
              </a:rPr>
              <a:t>منزوی و خجالتی بودن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>
                <a:solidFill>
                  <a:srgbClr val="315295"/>
                </a:solidFill>
                <a:latin typeface="IRANSans"/>
                <a:cs typeface="B Zar" panose="00000400000000000000" pitchFamily="2" charset="-78"/>
              </a:rPr>
              <a:t>طرد شدگی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>
                <a:solidFill>
                  <a:srgbClr val="315295"/>
                </a:solidFill>
                <a:latin typeface="IRANSans"/>
                <a:cs typeface="B Zar" panose="00000400000000000000" pitchFamily="2" charset="-78"/>
              </a:rPr>
              <a:t>فراهم بودن زمینه انحراف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>
                <a:solidFill>
                  <a:srgbClr val="315295"/>
                </a:solidFill>
                <a:latin typeface="IRANSans"/>
                <a:cs typeface="B Zar" panose="00000400000000000000" pitchFamily="2" charset="-78"/>
              </a:rPr>
              <a:t>مورد بی توجهی قرار گرفتن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endParaRPr lang="fa-IR" dirty="0">
              <a:solidFill>
                <a:srgbClr val="315295"/>
              </a:solidFill>
              <a:cs typeface="B Zar" panose="00000400000000000000" pitchFamily="2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3" y="2706686"/>
            <a:ext cx="2905125" cy="244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748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کودک آزاری </a:t>
            </a:r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جنسی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این نوع آزار، با زور و اجبار همراه است. </a:t>
            </a:r>
            <a:endParaRPr lang="fa-IR" sz="3200" b="1" dirty="0" smtClean="0">
              <a:solidFill>
                <a:srgbClr val="212121">
                  <a:lumMod val="10000"/>
                </a:srgbClr>
              </a:solidFill>
              <a:latin typeface="IRANSans"/>
              <a:cs typeface="B Zar" panose="00000400000000000000" pitchFamily="2" charset="-78"/>
            </a:endParaRPr>
          </a:p>
          <a:p>
            <a:pPr algn="r" rtl="1"/>
            <a:r>
              <a:rPr lang="fa-IR" sz="32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در </a:t>
            </a:r>
            <a:r>
              <a:rPr lang="fa-IR" sz="32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سوء استفاده جنسی از کودک، یک </a:t>
            </a:r>
            <a:r>
              <a:rPr lang="fa-IR" sz="32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نوجوان</a:t>
            </a:r>
          </a:p>
          <a:p>
            <a:pPr algn="r" rtl="1"/>
            <a:r>
              <a:rPr lang="fa-IR" sz="32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یا فرد بزرگسال از کودک برای تحریک و </a:t>
            </a:r>
            <a:r>
              <a:rPr lang="fa-IR" sz="32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ارضای</a:t>
            </a:r>
          </a:p>
          <a:p>
            <a:pPr algn="r" rtl="1"/>
            <a:r>
              <a:rPr lang="fa-IR" sz="32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32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جنسی خود استفاده می‌کند که پیامدهای مخربی برای کودک به همراه دارد. </a:t>
            </a:r>
            <a:endParaRPr lang="fa-IR" sz="3200" b="1" dirty="0" smtClean="0">
              <a:solidFill>
                <a:srgbClr val="212121">
                  <a:lumMod val="10000"/>
                </a:srgbClr>
              </a:solidFill>
              <a:latin typeface="IRANSans"/>
              <a:cs typeface="B Zar" panose="00000400000000000000" pitchFamily="2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2413000"/>
            <a:ext cx="217328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769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b="1" dirty="0">
                <a:solidFill>
                  <a:srgbClr val="C00000"/>
                </a:solidFill>
                <a:cs typeface="B Zar" panose="00000400000000000000" pitchFamily="2" charset="-78"/>
              </a:rPr>
              <a:t>کودک آزاری </a:t>
            </a:r>
            <a:r>
              <a:rPr lang="fa-IR" sz="4800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جنسی</a:t>
            </a:r>
            <a:endParaRPr lang="en-US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آزار جنسی معمولاً توسط افراد نزدیک به کودک صورت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می‌گیرد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شامل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لمس و نوازش کردن اندام جنسی، تماس جنسی دهانی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،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مقعدی و تناسلی، نمایش فیلم های مستهجن، عورت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نمایی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که در قالب تجاوز، تعرض جنسی، زنا با محارم، لواط، روسپیگری استثمار و خودفروشی کودکان انجام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می شود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.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2447925"/>
            <a:ext cx="2406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076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به اعتقاد برخی روانشناسان بایستی کودکان را متناسب با سن </a:t>
            </a:r>
            <a:r>
              <a:rPr lang="fa-IR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آن‌ها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در زمینه </a:t>
            </a:r>
            <a:r>
              <a:rPr lang="fa-IR" b="1" dirty="0" smtClean="0">
                <a:solidFill>
                  <a:srgbClr val="C00000"/>
                </a:solidFill>
                <a:latin typeface=".Arabic UI Text"/>
                <a:cs typeface="B Zar" panose="00000400000000000000" pitchFamily="2" charset="-78"/>
              </a:rPr>
              <a:t>سوء استفاده جنسی</a:t>
            </a: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 آگاه کرد. </a:t>
            </a:r>
            <a:endParaRPr lang="fa-IR" b="1" dirty="0" smtClean="0">
              <a:solidFill>
                <a:srgbClr val="202122"/>
              </a:solidFill>
              <a:latin typeface=".Arabic UI Text"/>
              <a:cs typeface="B Zar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تجربه</a:t>
            </a: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 </a:t>
            </a:r>
            <a:r>
              <a:rPr lang="fa-IR" b="1" u="sng" dirty="0" smtClean="0">
                <a:solidFill>
                  <a:srgbClr val="0645AD"/>
                </a:solidFill>
                <a:latin typeface=".Arabic UI Text"/>
                <a:cs typeface="B Zar" panose="00000400000000000000" pitchFamily="2" charset="-78"/>
              </a:rPr>
              <a:t>سوء جنسی از کودکان</a:t>
            </a: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 در دوره کودکی اتفاق </a:t>
            </a:r>
            <a:r>
              <a:rPr lang="fa-IR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ناخوشایندی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02122"/>
                </a:solidFill>
                <a:latin typeface=".Arabic UI Text"/>
                <a:cs typeface="B Zar" panose="00000400000000000000" pitchFamily="2" charset="-78"/>
              </a:rPr>
              <a:t>است که می‌تواند نتایج آن تا بزرگسالی تداوم پیدا کند و ممکن است در زمان ازدواج و به شکل اختلالات جنسی خود را نشان دهد. </a:t>
            </a:r>
            <a:endParaRPr lang="fa-IR" b="1" dirty="0" smtClean="0">
              <a:solidFill>
                <a:srgbClr val="202122"/>
              </a:solidFill>
              <a:latin typeface=".Arabic UI Text"/>
              <a:cs typeface="B Zar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476500"/>
            <a:ext cx="21907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30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Zar" panose="00000400000000000000" pitchFamily="2" charset="-78"/>
              </a:rPr>
              <a:t>تاریخچه کودک آزاری</a:t>
            </a:r>
            <a:endParaRPr lang="en-US" b="1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3670301"/>
            <a:ext cx="56769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98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کودک آزاری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در واقع توجه به حقوق کودکان، ایجاد نظریه های گوناگون </a:t>
            </a:r>
            <a:endParaRPr lang="fa-IR" sz="2800" b="1" dirty="0" smtClean="0">
              <a:solidFill>
                <a:srgbClr val="212121">
                  <a:lumMod val="10000"/>
                </a:srgbClr>
              </a:solidFill>
              <a:latin typeface="IRANSans"/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کودکی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، تاسیس انجمن ها و مراکز مشاوره کودکان از جمله 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اقداماتی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بود که در قرن بیستم شکل 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گرفت</a:t>
            </a:r>
            <a:r>
              <a:rPr lang="en-US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.</a:t>
            </a:r>
          </a:p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این رویدادها 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نشان می دهد از قرن بیستم به بعد توجه بیشتری به </a:t>
            </a:r>
            <a:r>
              <a:rPr lang="fa-IR" sz="28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کودکان </a:t>
            </a: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و حقوق انان شده است. </a:t>
            </a:r>
            <a:endParaRPr lang="fa-IR" sz="2800" b="1" dirty="0" smtClean="0">
              <a:solidFill>
                <a:srgbClr val="212121">
                  <a:lumMod val="10000"/>
                </a:srgbClr>
              </a:solidFill>
              <a:latin typeface="IRANSans"/>
              <a:cs typeface="B Zar" panose="000004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Clr>
                <a:srgbClr val="83992A"/>
              </a:buClr>
              <a:buNone/>
            </a:pPr>
            <a:r>
              <a:rPr lang="fa-IR" dirty="0" smtClean="0">
                <a:solidFill>
                  <a:srgbClr val="424242"/>
                </a:solidFill>
                <a:latin typeface="IRANSans"/>
                <a:cs typeface="B Zar" panose="00000400000000000000" pitchFamily="2" charset="-78"/>
              </a:rPr>
              <a:t>     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249488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01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کودک آزاری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lnSpc>
                <a:spcPct val="150000"/>
              </a:lnSpc>
              <a:buClr>
                <a:srgbClr val="83992A"/>
              </a:buClr>
            </a:pPr>
            <a:r>
              <a:rPr lang="fa-IR" sz="28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با این حال حقوق کودکان ان گونه که شایسته آن هستند رعایت نمی شود از جمله این موارد می‌توان به کودک آزاری، کودکان کار و خیابان اشاره کرد.</a:t>
            </a:r>
          </a:p>
          <a:p>
            <a:pPr algn="r" rtl="1"/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5847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5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5400" b="1" dirty="0">
                <a:solidFill>
                  <a:srgbClr val="C00000"/>
                </a:solidFill>
                <a:cs typeface="B Zar" panose="00000400000000000000" pitchFamily="2" charset="-78"/>
              </a:rPr>
              <a:t>تاریخچه کودک آزاری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r" rtl="1">
              <a:lnSpc>
                <a:spcPct val="200000"/>
              </a:lnSpc>
              <a:buClr>
                <a:srgbClr val="83992A"/>
              </a:buClr>
            </a:pPr>
            <a:r>
              <a:rPr lang="fa-IR" sz="22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بنابراین </a:t>
            </a:r>
            <a:r>
              <a:rPr lang="fa-IR" sz="22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کودک آزاری پدیده اجتماعی جدیدی </a:t>
            </a:r>
            <a:r>
              <a:rPr lang="fa-IR" sz="22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نیست.</a:t>
            </a:r>
          </a:p>
          <a:p>
            <a:pPr lvl="0" algn="r" rtl="1">
              <a:lnSpc>
                <a:spcPct val="200000"/>
              </a:lnSpc>
              <a:buClr>
                <a:srgbClr val="83992A"/>
              </a:buClr>
            </a:pPr>
            <a:r>
              <a:rPr lang="fa-IR" sz="22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2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بلکه از زمان های قدیم همزمان با تاریخ بشر در طول تاریخ وجود داشته </a:t>
            </a:r>
            <a:r>
              <a:rPr lang="fa-IR" sz="22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است</a:t>
            </a:r>
          </a:p>
          <a:p>
            <a:pPr lvl="0" algn="r" rtl="1">
              <a:lnSpc>
                <a:spcPct val="200000"/>
              </a:lnSpc>
              <a:buClr>
                <a:srgbClr val="83992A"/>
              </a:buClr>
            </a:pPr>
            <a:r>
              <a:rPr lang="fa-IR" sz="22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sz="22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اما کمتر به عنوان معضل اجتماعی در نظر گرفته می‌شد </a:t>
            </a:r>
            <a:endParaRPr lang="fa-IR" sz="2200" b="1" dirty="0" smtClean="0">
              <a:solidFill>
                <a:srgbClr val="212121">
                  <a:lumMod val="10000"/>
                </a:srgbClr>
              </a:solidFill>
              <a:latin typeface="IRANSans"/>
              <a:cs typeface="B Zar" panose="00000400000000000000" pitchFamily="2" charset="-78"/>
            </a:endParaRPr>
          </a:p>
          <a:p>
            <a:pPr lvl="0" algn="r" rtl="1">
              <a:lnSpc>
                <a:spcPct val="200000"/>
              </a:lnSpc>
              <a:buClr>
                <a:srgbClr val="83992A"/>
              </a:buClr>
            </a:pPr>
            <a:r>
              <a:rPr lang="fa-IR" sz="2200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از </a:t>
            </a:r>
            <a:r>
              <a:rPr lang="fa-IR" sz="2200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دلایل توجه به کودک آزاری می توان به آگاهی خانواده و جامعه از حقوق کودکان انجمن ها و مراکز های حمایتی از کودکان آمارهای گزارش شده توسط پژوهشگران و اشاره کرد</a:t>
            </a:r>
            <a:endParaRPr lang="fa-IR" sz="2200" b="1" dirty="0">
              <a:solidFill>
                <a:srgbClr val="212121">
                  <a:lumMod val="10000"/>
                </a:srgbClr>
              </a:solidFill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401888"/>
            <a:ext cx="290512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48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کودک آزاری چیست</a:t>
            </a:r>
            <a:endParaRPr lang="en-US" sz="4800" dirty="0">
              <a:solidFill>
                <a:srgbClr val="C0000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657600"/>
            <a:ext cx="47625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25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800" b="1" dirty="0">
                <a:solidFill>
                  <a:srgbClr val="C00000"/>
                </a:solidFill>
                <a:latin typeface="IRANSans"/>
                <a:cs typeface="B Zar" panose="00000400000000000000" pitchFamily="2" charset="-78"/>
              </a:rPr>
              <a:t>کودک آزاری چیست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از آنجا که کودک آزاری شامل ابعاد گوناگون اجتماعی، حقوقی و بالینی است بر اساس آن تعریف های متناسب با آن صورت گرفته است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علاوه بر ان فرهنگ و ارزشهای فرهنگی نقش پررنگی در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تعریف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کودک آزاری دارد زیرا در هر جامعه فرهنگ و سنت های </a:t>
            </a: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خاصی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rgbClr val="212121">
                    <a:lumMod val="10000"/>
                  </a:srgbClr>
                </a:solidFill>
                <a:latin typeface="IRANSans"/>
                <a:cs typeface="B Zar" panose="00000400000000000000" pitchFamily="2" charset="-78"/>
              </a:rPr>
              <a:t>حاکم است و نمیتوان یک تعریف مشخص و دقیق از کودک آزاری ارائه کرد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209924"/>
            <a:ext cx="22669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485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3917</TotalTime>
  <Words>834</Words>
  <Application>Microsoft Office PowerPoint</Application>
  <PresentationFormat>Custom</PresentationFormat>
  <Paragraphs>100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Organic</vt:lpstr>
      <vt:lpstr>کودک آزاری</vt:lpstr>
      <vt:lpstr>مقدمه </vt:lpstr>
      <vt:lpstr>PowerPoint Presentation</vt:lpstr>
      <vt:lpstr>تاریخچه کودک آزاری</vt:lpstr>
      <vt:lpstr>تاریخچه کودک آزاری</vt:lpstr>
      <vt:lpstr>تاریخچه کودک آزاری</vt:lpstr>
      <vt:lpstr>تاریخچه کودک آزاری</vt:lpstr>
      <vt:lpstr>کودک آزاری چیست</vt:lpstr>
      <vt:lpstr>کودک آزاری چیست</vt:lpstr>
      <vt:lpstr>کودک آزاری چیست</vt:lpstr>
      <vt:lpstr>کودک آزاری چیست</vt:lpstr>
      <vt:lpstr>انواع کودک آزاری</vt:lpstr>
      <vt:lpstr>انواع کودک آزاری</vt:lpstr>
      <vt:lpstr>کودک آزاری جسمی</vt:lpstr>
      <vt:lpstr>کودک آزاری جسمی</vt:lpstr>
      <vt:lpstr>کودک آزاری جسمی دو نوع دارد</vt:lpstr>
      <vt:lpstr>کودک آزاری جسمی دو نوع دارد</vt:lpstr>
      <vt:lpstr>پیامد‌های جسمی  کودک آزاری</vt:lpstr>
      <vt:lpstr>پیامد‌های جسمی  کودک آزاری</vt:lpstr>
      <vt:lpstr>کودک آزاری عاطفی </vt:lpstr>
      <vt:lpstr>سوء استفاده عاطفی را می توان به دو دسته تقسیم کرد:</vt:lpstr>
      <vt:lpstr>سوء استفاده عاطفی را می توان به دو دسته تقسیم کرد:</vt:lpstr>
      <vt:lpstr>پنج خصوصیت کودکان که مورد بی توجهی عاطفی</vt:lpstr>
      <vt:lpstr>کودک آزاری جنسی</vt:lpstr>
      <vt:lpstr>کودک آزاری جنسی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ABTIN CO</dc:creator>
  <cp:lastModifiedBy>09018868042</cp:lastModifiedBy>
  <cp:revision>227</cp:revision>
  <dcterms:created xsi:type="dcterms:W3CDTF">2020-12-13T21:21:10Z</dcterms:created>
  <dcterms:modified xsi:type="dcterms:W3CDTF">2021-03-29T09:20:35Z</dcterms:modified>
</cp:coreProperties>
</file>