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78" r:id="rId2"/>
    <p:sldId id="609" r:id="rId3"/>
    <p:sldId id="716" r:id="rId4"/>
    <p:sldId id="676" r:id="rId5"/>
    <p:sldId id="670" r:id="rId6"/>
    <p:sldId id="675" r:id="rId7"/>
    <p:sldId id="717" r:id="rId8"/>
    <p:sldId id="674" r:id="rId9"/>
    <p:sldId id="672" r:id="rId10"/>
    <p:sldId id="68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EFD1C34-8F08-4903-9DB6-7EB72C2065F7}">
          <p14:sldIdLst>
            <p14:sldId id="478"/>
            <p14:sldId id="609"/>
            <p14:sldId id="716"/>
            <p14:sldId id="676"/>
            <p14:sldId id="670"/>
            <p14:sldId id="675"/>
            <p14:sldId id="717"/>
            <p14:sldId id="674"/>
            <p14:sldId id="672"/>
            <p14:sldId id="680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D Design" initials="GD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44B"/>
    <a:srgbClr val="BDA30E"/>
    <a:srgbClr val="99850B"/>
    <a:srgbClr val="1B212B"/>
    <a:srgbClr val="24B99B"/>
    <a:srgbClr val="2A3442"/>
    <a:srgbClr val="1B8974"/>
    <a:srgbClr val="45DBBE"/>
    <a:srgbClr val="22AE93"/>
    <a:srgbClr val="D2AA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34" autoAdjust="0"/>
    <p:restoredTop sz="94386" autoAdjust="0"/>
  </p:normalViewPr>
  <p:slideViewPr>
    <p:cSldViewPr snapToGrid="0">
      <p:cViewPr>
        <p:scale>
          <a:sx n="66" d="100"/>
          <a:sy n="66" d="100"/>
        </p:scale>
        <p:origin x="-714" y="-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298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68A79DF1-F6F3-4C7A-B999-061899A6FED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C6663E1-9CBE-4871-B9ED-0057BB589F1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534347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87CC0C-1C80-47D1-BF0A-6074C3817624}" type="datetimeFigureOut">
              <a:rPr lang="en-ID" smtClean="0"/>
              <a:t>1/3/2022</a:t>
            </a:fld>
            <a:endParaRPr lang="en-ID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E49EF7-E82C-4276-9101-E06CBF5FBD2C}" type="slidenum">
              <a:rPr lang="en-ID" smtClean="0"/>
              <a:t>‹#›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086030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1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10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2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3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4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5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6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7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8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9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6529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>
            <a:extLst>
              <a:ext uri="{FF2B5EF4-FFF2-40B4-BE49-F238E27FC236}">
                <a16:creationId xmlns:a16="http://schemas.microsoft.com/office/drawing/2014/main" xmlns="" id="{1E86CB8C-6D70-4BA5-BD27-433BE3084727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685800" y="1038225"/>
            <a:ext cx="5410200" cy="4781550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174185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6">
            <a:extLst>
              <a:ext uri="{FF2B5EF4-FFF2-40B4-BE49-F238E27FC236}">
                <a16:creationId xmlns:a16="http://schemas.microsoft.com/office/drawing/2014/main" xmlns="" id="{D02F4483-D40E-4AAD-9874-7B8639782C1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343698" y="1847849"/>
            <a:ext cx="3595688" cy="2162175"/>
          </a:xfrm>
          <a:prstGeom prst="roundRect">
            <a:avLst>
              <a:gd name="adj" fmla="val 3786"/>
            </a:avLst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1910979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6">
            <a:extLst>
              <a:ext uri="{FF2B5EF4-FFF2-40B4-BE49-F238E27FC236}">
                <a16:creationId xmlns:a16="http://schemas.microsoft.com/office/drawing/2014/main" xmlns="" id="{8D51EE10-41A4-4F33-A07B-F40BBA22042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504330" y="1233425"/>
            <a:ext cx="2231716" cy="4391149"/>
          </a:xfrm>
          <a:prstGeom prst="roundRect">
            <a:avLst>
              <a:gd name="adj" fmla="val 6150"/>
            </a:avLst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xmlns="" id="{C847AC0A-8730-4354-A24E-E9940C84B49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448175" y="3181351"/>
            <a:ext cx="4467225" cy="2247900"/>
          </a:xfrm>
          <a:prstGeom prst="roundRect">
            <a:avLst>
              <a:gd name="adj" fmla="val 6150"/>
            </a:avLst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3251199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xmlns="" id="{38475007-5D38-44E4-A474-54496034024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725612" y="1123949"/>
            <a:ext cx="2319338" cy="4562475"/>
          </a:xfrm>
          <a:prstGeom prst="roundRect">
            <a:avLst>
              <a:gd name="adj" fmla="val 6150"/>
            </a:avLst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510380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xmlns="" id="{8220BB39-E762-4E17-B6C4-05914D805889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748539" y="2"/>
            <a:ext cx="8694922" cy="6857996"/>
          </a:xfrm>
          <a:custGeom>
            <a:avLst/>
            <a:gdLst>
              <a:gd name="connsiteX0" fmla="*/ 2821319 w 8694922"/>
              <a:gd name="connsiteY0" fmla="*/ 1441449 h 6857996"/>
              <a:gd name="connsiteX1" fmla="*/ 1827544 w 8694922"/>
              <a:gd name="connsiteY1" fmla="*/ 3428998 h 6857996"/>
              <a:gd name="connsiteX2" fmla="*/ 2821319 w 8694922"/>
              <a:gd name="connsiteY2" fmla="*/ 5416547 h 6857996"/>
              <a:gd name="connsiteX3" fmla="*/ 5873603 w 8694922"/>
              <a:gd name="connsiteY3" fmla="*/ 5416547 h 6857996"/>
              <a:gd name="connsiteX4" fmla="*/ 6867378 w 8694922"/>
              <a:gd name="connsiteY4" fmla="*/ 3428998 h 6857996"/>
              <a:gd name="connsiteX5" fmla="*/ 5873603 w 8694922"/>
              <a:gd name="connsiteY5" fmla="*/ 1441449 h 6857996"/>
              <a:gd name="connsiteX6" fmla="*/ 1714500 w 8694922"/>
              <a:gd name="connsiteY6" fmla="*/ 0 h 6857996"/>
              <a:gd name="connsiteX7" fmla="*/ 6980422 w 8694922"/>
              <a:gd name="connsiteY7" fmla="*/ 0 h 6857996"/>
              <a:gd name="connsiteX8" fmla="*/ 8694922 w 8694922"/>
              <a:gd name="connsiteY8" fmla="*/ 3428998 h 6857996"/>
              <a:gd name="connsiteX9" fmla="*/ 6980422 w 8694922"/>
              <a:gd name="connsiteY9" fmla="*/ 6857996 h 6857996"/>
              <a:gd name="connsiteX10" fmla="*/ 1714500 w 8694922"/>
              <a:gd name="connsiteY10" fmla="*/ 6857996 h 6857996"/>
              <a:gd name="connsiteX11" fmla="*/ 0 w 8694922"/>
              <a:gd name="connsiteY11" fmla="*/ 3428998 h 6857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694922" h="6857996">
                <a:moveTo>
                  <a:pt x="2821319" y="1441449"/>
                </a:moveTo>
                <a:lnTo>
                  <a:pt x="1827544" y="3428998"/>
                </a:lnTo>
                <a:lnTo>
                  <a:pt x="2821319" y="5416547"/>
                </a:lnTo>
                <a:lnTo>
                  <a:pt x="5873603" y="5416547"/>
                </a:lnTo>
                <a:lnTo>
                  <a:pt x="6867378" y="3428998"/>
                </a:lnTo>
                <a:lnTo>
                  <a:pt x="5873603" y="1441449"/>
                </a:lnTo>
                <a:close/>
                <a:moveTo>
                  <a:pt x="1714500" y="0"/>
                </a:moveTo>
                <a:lnTo>
                  <a:pt x="6980422" y="0"/>
                </a:lnTo>
                <a:lnTo>
                  <a:pt x="8694922" y="3428998"/>
                </a:lnTo>
                <a:lnTo>
                  <a:pt x="6980422" y="6857996"/>
                </a:lnTo>
                <a:lnTo>
                  <a:pt x="1714500" y="6857996"/>
                </a:lnTo>
                <a:lnTo>
                  <a:pt x="0" y="3428998"/>
                </a:ln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680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xmlns="" id="{FB624A60-842C-4B97-940F-8149EE446D7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42924" y="311944"/>
            <a:ext cx="4895851" cy="6234112"/>
          </a:xfrm>
          <a:custGeom>
            <a:avLst/>
            <a:gdLst>
              <a:gd name="connsiteX0" fmla="*/ 2702609 w 4895851"/>
              <a:gd name="connsiteY0" fmla="*/ 4260056 h 6234112"/>
              <a:gd name="connsiteX1" fmla="*/ 4707842 w 4895851"/>
              <a:gd name="connsiteY1" fmla="*/ 4260056 h 6234112"/>
              <a:gd name="connsiteX2" fmla="*/ 4895851 w 4895851"/>
              <a:gd name="connsiteY2" fmla="*/ 4448065 h 6234112"/>
              <a:gd name="connsiteX3" fmla="*/ 4895851 w 4895851"/>
              <a:gd name="connsiteY3" fmla="*/ 6046103 h 6234112"/>
              <a:gd name="connsiteX4" fmla="*/ 4707842 w 4895851"/>
              <a:gd name="connsiteY4" fmla="*/ 6234112 h 6234112"/>
              <a:gd name="connsiteX5" fmla="*/ 2702609 w 4895851"/>
              <a:gd name="connsiteY5" fmla="*/ 6234112 h 6234112"/>
              <a:gd name="connsiteX6" fmla="*/ 2514600 w 4895851"/>
              <a:gd name="connsiteY6" fmla="*/ 6046103 h 6234112"/>
              <a:gd name="connsiteX7" fmla="*/ 2514600 w 4895851"/>
              <a:gd name="connsiteY7" fmla="*/ 4448065 h 6234112"/>
              <a:gd name="connsiteX8" fmla="*/ 2702609 w 4895851"/>
              <a:gd name="connsiteY8" fmla="*/ 4260056 h 6234112"/>
              <a:gd name="connsiteX9" fmla="*/ 226790 w 4895851"/>
              <a:gd name="connsiteY9" fmla="*/ 390525 h 6234112"/>
              <a:gd name="connsiteX10" fmla="*/ 2154461 w 4895851"/>
              <a:gd name="connsiteY10" fmla="*/ 390525 h 6234112"/>
              <a:gd name="connsiteX11" fmla="*/ 2381251 w 4895851"/>
              <a:gd name="connsiteY11" fmla="*/ 617315 h 6234112"/>
              <a:gd name="connsiteX12" fmla="*/ 2381251 w 4895851"/>
              <a:gd name="connsiteY12" fmla="*/ 5616797 h 6234112"/>
              <a:gd name="connsiteX13" fmla="*/ 2154461 w 4895851"/>
              <a:gd name="connsiteY13" fmla="*/ 5843587 h 6234112"/>
              <a:gd name="connsiteX14" fmla="*/ 226790 w 4895851"/>
              <a:gd name="connsiteY14" fmla="*/ 5843587 h 6234112"/>
              <a:gd name="connsiteX15" fmla="*/ 0 w 4895851"/>
              <a:gd name="connsiteY15" fmla="*/ 5616797 h 6234112"/>
              <a:gd name="connsiteX16" fmla="*/ 0 w 4895851"/>
              <a:gd name="connsiteY16" fmla="*/ 617315 h 6234112"/>
              <a:gd name="connsiteX17" fmla="*/ 226790 w 4895851"/>
              <a:gd name="connsiteY17" fmla="*/ 390525 h 6234112"/>
              <a:gd name="connsiteX18" fmla="*/ 2741390 w 4895851"/>
              <a:gd name="connsiteY18" fmla="*/ 0 h 6234112"/>
              <a:gd name="connsiteX19" fmla="*/ 4669061 w 4895851"/>
              <a:gd name="connsiteY19" fmla="*/ 0 h 6234112"/>
              <a:gd name="connsiteX20" fmla="*/ 4895851 w 4895851"/>
              <a:gd name="connsiteY20" fmla="*/ 226790 h 6234112"/>
              <a:gd name="connsiteX21" fmla="*/ 4895851 w 4895851"/>
              <a:gd name="connsiteY21" fmla="*/ 3899916 h 6234112"/>
              <a:gd name="connsiteX22" fmla="*/ 4669061 w 4895851"/>
              <a:gd name="connsiteY22" fmla="*/ 4126706 h 6234112"/>
              <a:gd name="connsiteX23" fmla="*/ 2741390 w 4895851"/>
              <a:gd name="connsiteY23" fmla="*/ 4126706 h 6234112"/>
              <a:gd name="connsiteX24" fmla="*/ 2514600 w 4895851"/>
              <a:gd name="connsiteY24" fmla="*/ 3899916 h 6234112"/>
              <a:gd name="connsiteX25" fmla="*/ 2514600 w 4895851"/>
              <a:gd name="connsiteY25" fmla="*/ 226790 h 6234112"/>
              <a:gd name="connsiteX26" fmla="*/ 2741390 w 4895851"/>
              <a:gd name="connsiteY26" fmla="*/ 0 h 6234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4895851" h="6234112">
                <a:moveTo>
                  <a:pt x="2702609" y="4260056"/>
                </a:moveTo>
                <a:lnTo>
                  <a:pt x="4707842" y="4260056"/>
                </a:lnTo>
                <a:cubicBezTo>
                  <a:pt x="4811677" y="4260056"/>
                  <a:pt x="4895851" y="4344230"/>
                  <a:pt x="4895851" y="4448065"/>
                </a:cubicBezTo>
                <a:lnTo>
                  <a:pt x="4895851" y="6046103"/>
                </a:lnTo>
                <a:cubicBezTo>
                  <a:pt x="4895851" y="6149938"/>
                  <a:pt x="4811677" y="6234112"/>
                  <a:pt x="4707842" y="6234112"/>
                </a:cubicBezTo>
                <a:lnTo>
                  <a:pt x="2702609" y="6234112"/>
                </a:lnTo>
                <a:cubicBezTo>
                  <a:pt x="2598774" y="6234112"/>
                  <a:pt x="2514600" y="6149938"/>
                  <a:pt x="2514600" y="6046103"/>
                </a:cubicBezTo>
                <a:lnTo>
                  <a:pt x="2514600" y="4448065"/>
                </a:lnTo>
                <a:cubicBezTo>
                  <a:pt x="2514600" y="4344230"/>
                  <a:pt x="2598774" y="4260056"/>
                  <a:pt x="2702609" y="4260056"/>
                </a:cubicBezTo>
                <a:close/>
                <a:moveTo>
                  <a:pt x="226790" y="390525"/>
                </a:moveTo>
                <a:lnTo>
                  <a:pt x="2154461" y="390525"/>
                </a:lnTo>
                <a:cubicBezTo>
                  <a:pt x="2279714" y="390525"/>
                  <a:pt x="2381251" y="492062"/>
                  <a:pt x="2381251" y="617315"/>
                </a:cubicBezTo>
                <a:lnTo>
                  <a:pt x="2381251" y="5616797"/>
                </a:lnTo>
                <a:cubicBezTo>
                  <a:pt x="2381251" y="5742050"/>
                  <a:pt x="2279714" y="5843587"/>
                  <a:pt x="2154461" y="5843587"/>
                </a:cubicBezTo>
                <a:lnTo>
                  <a:pt x="226790" y="5843587"/>
                </a:lnTo>
                <a:cubicBezTo>
                  <a:pt x="101537" y="5843587"/>
                  <a:pt x="0" y="5742050"/>
                  <a:pt x="0" y="5616797"/>
                </a:cubicBezTo>
                <a:lnTo>
                  <a:pt x="0" y="617315"/>
                </a:lnTo>
                <a:cubicBezTo>
                  <a:pt x="0" y="492062"/>
                  <a:pt x="101537" y="390525"/>
                  <a:pt x="226790" y="390525"/>
                </a:cubicBezTo>
                <a:close/>
                <a:moveTo>
                  <a:pt x="2741390" y="0"/>
                </a:moveTo>
                <a:lnTo>
                  <a:pt x="4669061" y="0"/>
                </a:lnTo>
                <a:cubicBezTo>
                  <a:pt x="4794314" y="0"/>
                  <a:pt x="4895851" y="101537"/>
                  <a:pt x="4895851" y="226790"/>
                </a:cubicBezTo>
                <a:lnTo>
                  <a:pt x="4895851" y="3899916"/>
                </a:lnTo>
                <a:cubicBezTo>
                  <a:pt x="4895851" y="4025169"/>
                  <a:pt x="4794314" y="4126706"/>
                  <a:pt x="4669061" y="4126706"/>
                </a:cubicBezTo>
                <a:lnTo>
                  <a:pt x="2741390" y="4126706"/>
                </a:lnTo>
                <a:cubicBezTo>
                  <a:pt x="2616137" y="4126706"/>
                  <a:pt x="2514600" y="4025169"/>
                  <a:pt x="2514600" y="3899916"/>
                </a:cubicBezTo>
                <a:lnTo>
                  <a:pt x="2514600" y="226790"/>
                </a:lnTo>
                <a:cubicBezTo>
                  <a:pt x="2514600" y="101537"/>
                  <a:pt x="2616137" y="0"/>
                  <a:pt x="2741390" y="0"/>
                </a:cubicBez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147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xmlns="" id="{7EE0C536-BC56-44D8-887C-24A801E2E23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733799" y="1504950"/>
            <a:ext cx="2838451" cy="4357687"/>
          </a:xfrm>
          <a:prstGeom prst="round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 dirty="0"/>
          </a:p>
        </p:txBody>
      </p:sp>
      <p:sp>
        <p:nvSpPr>
          <p:cNvPr id="3" name="Picture Placeholder 5">
            <a:extLst>
              <a:ext uri="{FF2B5EF4-FFF2-40B4-BE49-F238E27FC236}">
                <a16:creationId xmlns:a16="http://schemas.microsoft.com/office/drawing/2014/main" xmlns="" id="{9C0DC9C6-DBBA-4128-8BDC-6ACCCCE7BCF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14374" y="1504950"/>
            <a:ext cx="2838451" cy="4357687"/>
          </a:xfrm>
          <a:prstGeom prst="round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960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08A15C4-12FD-4EB0-8B3D-70473BD0AAD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477250" y="738939"/>
            <a:ext cx="2838450" cy="2998871"/>
          </a:xfrm>
          <a:prstGeom prst="roundRect">
            <a:avLst>
              <a:gd name="adj" fmla="val 9997"/>
            </a:avLst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 dirty="0"/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xmlns="" id="{23008B88-BD6A-420D-A123-B3A0C0388F0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05425" y="738939"/>
            <a:ext cx="2838450" cy="2998871"/>
          </a:xfrm>
          <a:prstGeom prst="roundRect">
            <a:avLst>
              <a:gd name="adj" fmla="val 9997"/>
            </a:avLst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868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:a16="http://schemas.microsoft.com/office/drawing/2014/main" xmlns="" id="{C3C7DE4D-996F-419C-AA24-6275D7B4CF8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096000" cy="6858000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961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53F6425-E254-42DF-8CEE-05AD77A74DC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876924" y="981075"/>
            <a:ext cx="5400675" cy="4895850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823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810356B-B2C1-4AE3-B0DE-843FF75BDD1A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523877" y="2085975"/>
            <a:ext cx="2628900" cy="4772025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 dirty="0"/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xmlns="" id="{BD4C780A-FEA2-4BC7-A31C-26FB87A5A465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362326" y="2085975"/>
            <a:ext cx="2628900" cy="4772025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 dirty="0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xmlns="" id="{5BD92314-46D6-4570-9834-6E31FB70E8D8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200775" y="2085975"/>
            <a:ext cx="2628900" cy="4772025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 dirty="0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xmlns="" id="{0669C55B-B876-460F-B07B-DE6BB78EB726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9039224" y="2085974"/>
            <a:ext cx="2628900" cy="4772025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262719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2">
            <a:extLst>
              <a:ext uri="{FF2B5EF4-FFF2-40B4-BE49-F238E27FC236}">
                <a16:creationId xmlns:a16="http://schemas.microsoft.com/office/drawing/2014/main" xmlns="" id="{5223FDD9-D6F7-4B73-8C01-A0EABA4736EF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6972300" y="0"/>
            <a:ext cx="5219700" cy="6858000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26542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5738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916" r:id="rId2"/>
    <p:sldLayoutId id="2147483897" r:id="rId3"/>
    <p:sldLayoutId id="2147483867" r:id="rId4"/>
    <p:sldLayoutId id="2147483907" r:id="rId5"/>
    <p:sldLayoutId id="2147483908" r:id="rId6"/>
    <p:sldLayoutId id="2147483891" r:id="rId7"/>
    <p:sldLayoutId id="2147483884" r:id="rId8"/>
    <p:sldLayoutId id="2147483902" r:id="rId9"/>
    <p:sldLayoutId id="2147483894" r:id="rId10"/>
    <p:sldLayoutId id="2147483821" r:id="rId11"/>
    <p:sldLayoutId id="2147483838" r:id="rId12"/>
    <p:sldLayoutId id="214748391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29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b="1" dirty="0">
                <a:solidFill>
                  <a:prstClr val="black"/>
                </a:solidFill>
                <a:cs typeface="B Zar" panose="00000400000000000000" pitchFamily="2" charset="-78"/>
              </a:rPr>
              <a:t>موسسه آنامیس مهرجنوب</a:t>
            </a:r>
            <a:endParaRPr lang="en-US" sz="3600" b="1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918570" y="1259557"/>
            <a:ext cx="8354860" cy="1127252"/>
          </a:xfrm>
          <a:prstGeom prst="roundRect">
            <a:avLst/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000" b="1" dirty="0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Lucida Sans Unicode"/>
                <a:cs typeface="B Zar" panose="00000400000000000000" pitchFamily="2" charset="-78"/>
              </a:rPr>
              <a:t>ارتباط </a:t>
            </a:r>
            <a:r>
              <a:rPr lang="fa-IR" sz="4000" b="1" dirty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Lucida Sans Unicode"/>
                <a:cs typeface="B Zar" panose="00000400000000000000" pitchFamily="2" charset="-78"/>
              </a:rPr>
              <a:t>میان فردی در محیط کار</a:t>
            </a:r>
            <a:endParaRPr lang="en-US" sz="4400" b="1" dirty="0">
              <a:solidFill>
                <a:schemeClr val="bg1"/>
              </a:solidFill>
              <a:cs typeface="B Zar" panose="00000400000000000000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854930" y="2718887"/>
            <a:ext cx="5774499" cy="83924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600" b="1" dirty="0" smtClean="0">
                <a:solidFill>
                  <a:srgbClr val="FF0000"/>
                </a:solidFill>
                <a:cs typeface="B Zar" panose="00000400000000000000" pitchFamily="2" charset="-78"/>
              </a:rPr>
              <a:t>دکتر رضا برومند</a:t>
            </a:r>
            <a:endParaRPr lang="en-US" sz="3600" b="1" dirty="0">
              <a:solidFill>
                <a:srgbClr val="FF0000"/>
              </a:solidFill>
              <a:cs typeface="B Zar" panose="00000400000000000000" pitchFamily="2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376842" y="4128163"/>
            <a:ext cx="2567836" cy="75782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b="1" dirty="0" smtClean="0">
                <a:solidFill>
                  <a:srgbClr val="FF0000"/>
                </a:solidFill>
                <a:cs typeface="B Zar" panose="00000400000000000000" pitchFamily="2" charset="-78"/>
              </a:rPr>
              <a:t>دی ماه 1400</a:t>
            </a:r>
            <a:endParaRPr lang="en-US" sz="3200" b="1" dirty="0">
              <a:solidFill>
                <a:srgbClr val="FF0000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6343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29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365760" lvl="0" indent="-256032" algn="just" rtl="1">
              <a:lnSpc>
                <a:spcPct val="200000"/>
              </a:lnSpc>
              <a:spcBef>
                <a:spcPts val="400"/>
              </a:spcBef>
              <a:buClr>
                <a:srgbClr val="FF388C"/>
              </a:buClr>
              <a:buSzPct val="68000"/>
              <a:buFont typeface="Wingdings 3"/>
              <a:buChar char=""/>
            </a:pPr>
            <a:r>
              <a:rPr lang="fa-IR" sz="3200" b="1" dirty="0">
                <a:solidFill>
                  <a:srgbClr val="005BD3"/>
                </a:solidFill>
                <a:latin typeface="Lucida Sans Unicode"/>
                <a:cs typeface="B Zar" panose="00000400000000000000" pitchFamily="2" charset="-78"/>
              </a:rPr>
              <a:t>مهارت کلامی یکی از </a:t>
            </a:r>
            <a:r>
              <a:rPr lang="fa-IR" sz="3200" b="1" dirty="0">
                <a:solidFill>
                  <a:srgbClr val="C00000"/>
                </a:solidFill>
                <a:latin typeface="Lucida Sans Unicode"/>
                <a:cs typeface="B Zar" panose="00000400000000000000" pitchFamily="2" charset="-78"/>
              </a:rPr>
              <a:t>نخستین گام ها </a:t>
            </a:r>
            <a:r>
              <a:rPr lang="fa-IR" sz="3200" b="1" dirty="0">
                <a:solidFill>
                  <a:srgbClr val="005BD3"/>
                </a:solidFill>
                <a:latin typeface="Lucida Sans Unicode"/>
                <a:cs typeface="B Zar" panose="00000400000000000000" pitchFamily="2" charset="-78"/>
              </a:rPr>
              <a:t>برای ایجاد ارتباط موثر </a:t>
            </a:r>
            <a:r>
              <a:rPr lang="fa-IR" sz="3200" b="1" dirty="0" smtClean="0">
                <a:solidFill>
                  <a:srgbClr val="005BD3"/>
                </a:solidFill>
                <a:latin typeface="Lucida Sans Unicode"/>
                <a:cs typeface="B Zar" panose="00000400000000000000" pitchFamily="2" charset="-78"/>
              </a:rPr>
              <a:t>است</a:t>
            </a:r>
          </a:p>
          <a:p>
            <a:pPr marL="365760" lvl="0" indent="-256032" algn="just" rtl="1">
              <a:lnSpc>
                <a:spcPct val="200000"/>
              </a:lnSpc>
              <a:spcBef>
                <a:spcPts val="400"/>
              </a:spcBef>
              <a:buClr>
                <a:srgbClr val="FF388C"/>
              </a:buClr>
              <a:buSzPct val="68000"/>
              <a:buFont typeface="Wingdings 3"/>
              <a:buChar char=""/>
            </a:pPr>
            <a:r>
              <a:rPr lang="fa-IR" sz="3200" b="1" dirty="0" smtClean="0">
                <a:solidFill>
                  <a:srgbClr val="005BD3"/>
                </a:solidFill>
                <a:latin typeface="Lucida Sans Unicode"/>
                <a:cs typeface="B Zar" panose="00000400000000000000" pitchFamily="2" charset="-78"/>
              </a:rPr>
              <a:t>مشروط به اینکه مطلبی </a:t>
            </a:r>
            <a:r>
              <a:rPr lang="fa-IR" sz="3200" b="1" dirty="0">
                <a:solidFill>
                  <a:srgbClr val="005BD3"/>
                </a:solidFill>
                <a:latin typeface="Lucida Sans Unicode"/>
                <a:cs typeface="B Zar" panose="00000400000000000000" pitchFamily="2" charset="-78"/>
              </a:rPr>
              <a:t>جالب و جذاب برای گفتن داشته </a:t>
            </a:r>
            <a:r>
              <a:rPr lang="fa-IR" sz="3200" b="1" dirty="0" smtClean="0">
                <a:solidFill>
                  <a:srgbClr val="005BD3"/>
                </a:solidFill>
                <a:latin typeface="Lucida Sans Unicode"/>
                <a:cs typeface="B Zar" panose="00000400000000000000" pitchFamily="2" charset="-78"/>
              </a:rPr>
              <a:t>باشید</a:t>
            </a:r>
          </a:p>
          <a:p>
            <a:pPr marL="365760" lvl="0" indent="-256032" algn="just" rtl="1">
              <a:lnSpc>
                <a:spcPct val="200000"/>
              </a:lnSpc>
              <a:spcBef>
                <a:spcPts val="400"/>
              </a:spcBef>
              <a:buClr>
                <a:srgbClr val="FF388C"/>
              </a:buClr>
              <a:buSzPct val="68000"/>
              <a:buFont typeface="Wingdings 3"/>
              <a:buChar char=""/>
            </a:pPr>
            <a:r>
              <a:rPr lang="fa-IR" sz="3200" b="1" dirty="0" smtClean="0">
                <a:solidFill>
                  <a:srgbClr val="005BD3"/>
                </a:solidFill>
                <a:latin typeface="Lucida Sans Unicode"/>
                <a:cs typeface="B Zar" panose="00000400000000000000" pitchFamily="2" charset="-78"/>
              </a:rPr>
              <a:t> </a:t>
            </a:r>
            <a:r>
              <a:rPr lang="fa-IR" sz="3200" b="1" dirty="0">
                <a:solidFill>
                  <a:srgbClr val="005BD3"/>
                </a:solidFill>
                <a:latin typeface="Lucida Sans Unicode"/>
                <a:cs typeface="B Zar" panose="00000400000000000000" pitchFamily="2" charset="-78"/>
              </a:rPr>
              <a:t>و </a:t>
            </a:r>
            <a:r>
              <a:rPr lang="fa-IR" sz="3200" b="1" dirty="0" smtClean="0">
                <a:solidFill>
                  <a:srgbClr val="005BD3"/>
                </a:solidFill>
                <a:latin typeface="Lucida Sans Unicode"/>
                <a:cs typeface="B Zar" panose="00000400000000000000" pitchFamily="2" charset="-78"/>
              </a:rPr>
              <a:t>به </a:t>
            </a:r>
            <a:r>
              <a:rPr lang="fa-IR" sz="3200" b="1" dirty="0">
                <a:solidFill>
                  <a:srgbClr val="005BD3"/>
                </a:solidFill>
                <a:latin typeface="Lucida Sans Unicode"/>
                <a:cs typeface="B Zar" panose="00000400000000000000" pitchFamily="2" charset="-78"/>
              </a:rPr>
              <a:t>طرف مقابل مجال دهید که از تجربه هایش سخن </a:t>
            </a:r>
            <a:endParaRPr lang="fa-IR" sz="3200" b="1" dirty="0" smtClean="0">
              <a:solidFill>
                <a:srgbClr val="005BD3"/>
              </a:solidFill>
              <a:latin typeface="Lucida Sans Unicode"/>
              <a:cs typeface="B Zar" panose="00000400000000000000" pitchFamily="2" charset="-78"/>
            </a:endParaRPr>
          </a:p>
          <a:p>
            <a:pPr marL="365760" lvl="0" indent="-256032" algn="just" rtl="1">
              <a:lnSpc>
                <a:spcPct val="200000"/>
              </a:lnSpc>
              <a:spcBef>
                <a:spcPts val="400"/>
              </a:spcBef>
              <a:buClr>
                <a:srgbClr val="FF388C"/>
              </a:buClr>
              <a:buSzPct val="68000"/>
              <a:buFont typeface="Wingdings 3"/>
              <a:buChar char=""/>
            </a:pPr>
            <a:r>
              <a:rPr lang="fa-IR" sz="3200" b="1" dirty="0" smtClean="0">
                <a:solidFill>
                  <a:srgbClr val="005BD3"/>
                </a:solidFill>
                <a:latin typeface="Lucida Sans Unicode"/>
                <a:cs typeface="B Zar" panose="00000400000000000000" pitchFamily="2" charset="-78"/>
              </a:rPr>
              <a:t>بگوید </a:t>
            </a:r>
            <a:r>
              <a:rPr lang="fa-IR" sz="3200" b="1" dirty="0">
                <a:solidFill>
                  <a:srgbClr val="005BD3"/>
                </a:solidFill>
                <a:latin typeface="Lucida Sans Unicode"/>
                <a:cs typeface="B Zar" panose="00000400000000000000" pitchFamily="2" charset="-78"/>
              </a:rPr>
              <a:t>و عقاید و آرمان هایش را مطرح کند.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a-IR" sz="3200" b="1" dirty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 Unicode"/>
                <a:cs typeface="B Zar" panose="00000400000000000000" pitchFamily="2" charset="-78"/>
              </a:rPr>
              <a:t>1-مهارت های کلامی در ارتباط بین فردی</a:t>
            </a:r>
            <a:endParaRPr lang="en-US" b="1" dirty="0">
              <a:solidFill>
                <a:prstClr val="black"/>
              </a:solidFill>
              <a:cs typeface="B Zar" panose="00000400000000000000" pitchFamily="2" charset="-78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721" y="3271156"/>
            <a:ext cx="2762250" cy="2302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509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41126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600" b="1" dirty="0" smtClean="0">
                <a:solidFill>
                  <a:srgbClr val="002060"/>
                </a:solidFill>
                <a:cs typeface="B Zar" panose="00000400000000000000" pitchFamily="2" charset="-78"/>
              </a:rPr>
              <a:t>معرفی مدرس</a:t>
            </a:r>
            <a:endParaRPr lang="en-US" sz="3600" b="1" dirty="0">
              <a:solidFill>
                <a:srgbClr val="002060"/>
              </a:solidFill>
              <a:cs typeface="B Zar" panose="00000400000000000000" pitchFamily="2" charset="-7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197" y="1191449"/>
            <a:ext cx="11348581" cy="4733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674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29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algn="r" rtl="1">
              <a:lnSpc>
                <a:spcPct val="200000"/>
              </a:lnSpc>
            </a:pPr>
            <a:r>
              <a:rPr lang="ar-SA" sz="3200" b="1" dirty="0">
                <a:solidFill>
                  <a:srgbClr val="005BD3"/>
                </a:solidFill>
                <a:latin typeface="Lucida Sans Unicode"/>
                <a:cs typeface="B Zar" panose="00000400000000000000" pitchFamily="2" charset="-78"/>
              </a:rPr>
              <a:t>يكي از نشانه‌هاي سلامت رواني ، وجود روابط سالم بين فردي است</a:t>
            </a:r>
            <a:r>
              <a:rPr lang="ar-SA" sz="3200" b="1" dirty="0" smtClean="0">
                <a:solidFill>
                  <a:srgbClr val="005BD3"/>
                </a:solidFill>
                <a:latin typeface="Lucida Sans Unicode"/>
                <a:cs typeface="B Zar" panose="00000400000000000000" pitchFamily="2" charset="-78"/>
              </a:rPr>
              <a:t>.</a:t>
            </a:r>
            <a:endParaRPr lang="en-US" sz="3200" b="1" dirty="0" smtClean="0">
              <a:solidFill>
                <a:srgbClr val="005BD3"/>
              </a:solidFill>
              <a:latin typeface="Lucida Sans Unicode"/>
              <a:cs typeface="B Zar" panose="000004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ar-SA" sz="3200" b="1" dirty="0" smtClean="0">
                <a:solidFill>
                  <a:srgbClr val="005BD3"/>
                </a:solidFill>
                <a:latin typeface="Lucida Sans Unicode"/>
                <a:cs typeface="B Zar" panose="00000400000000000000" pitchFamily="2" charset="-78"/>
              </a:rPr>
              <a:t> </a:t>
            </a:r>
            <a:r>
              <a:rPr lang="ar-SA" sz="3200" b="1" dirty="0">
                <a:solidFill>
                  <a:srgbClr val="005BD3"/>
                </a:solidFill>
                <a:latin typeface="Lucida Sans Unicode"/>
                <a:cs typeface="B Zar" panose="00000400000000000000" pitchFamily="2" charset="-78"/>
              </a:rPr>
              <a:t>روابط گرم و صميمي با انسان‌هاي ديگر منبع اعتماد ، راحتي و آسايش هر كدام از ماست. </a:t>
            </a:r>
            <a:endParaRPr lang="en-US" sz="3200" b="1" dirty="0" smtClean="0">
              <a:solidFill>
                <a:srgbClr val="005BD3"/>
              </a:solidFill>
              <a:latin typeface="Lucida Sans Unicode"/>
              <a:cs typeface="B Zar" panose="000004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ar-SA" sz="3200" b="1" dirty="0" smtClean="0">
                <a:solidFill>
                  <a:srgbClr val="005BD3"/>
                </a:solidFill>
                <a:latin typeface="Lucida Sans Unicode"/>
                <a:cs typeface="B Zar" panose="00000400000000000000" pitchFamily="2" charset="-78"/>
              </a:rPr>
              <a:t>. </a:t>
            </a:r>
            <a:endParaRPr lang="en-US" sz="2400" dirty="0"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3"/>
            <a:ext cx="10296394" cy="1016085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fa-IR" sz="28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Lucida Sans Unicode"/>
                <a:cs typeface="B Zar" panose="00000400000000000000" pitchFamily="2" charset="-78"/>
              </a:rPr>
              <a:t/>
            </a:r>
            <a:br>
              <a:rPr lang="fa-IR" sz="28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Lucida Sans Unicode"/>
                <a:cs typeface="B Zar" panose="00000400000000000000" pitchFamily="2" charset="-78"/>
              </a:rPr>
            </a:br>
            <a:r>
              <a:rPr lang="fa-IR" sz="28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Lucida Sans Unicode"/>
                <a:cs typeface="B Zar" panose="00000400000000000000" pitchFamily="2" charset="-78"/>
              </a:rPr>
              <a:t>روانشناسی ارتباط میان فردی در محیط کار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5488" y="3803424"/>
            <a:ext cx="6379255" cy="166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915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29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algn="r" rtl="1">
              <a:lnSpc>
                <a:spcPct val="200000"/>
              </a:lnSpc>
            </a:pPr>
            <a:r>
              <a:rPr lang="ar-SA" sz="3200" b="1" dirty="0" smtClean="0">
                <a:solidFill>
                  <a:srgbClr val="005BD3"/>
                </a:solidFill>
                <a:latin typeface="Lucida Sans Unicode"/>
                <a:cs typeface="B Zar" panose="00000400000000000000" pitchFamily="2" charset="-78"/>
              </a:rPr>
              <a:t>حمايت </a:t>
            </a:r>
            <a:r>
              <a:rPr lang="ar-SA" sz="3200" b="1" dirty="0">
                <a:solidFill>
                  <a:srgbClr val="005BD3"/>
                </a:solidFill>
                <a:latin typeface="Lucida Sans Unicode"/>
                <a:cs typeface="B Zar" panose="00000400000000000000" pitchFamily="2" charset="-78"/>
              </a:rPr>
              <a:t>اجتماعي در واقع پيوند‌هاي اجتماعي ميان افراد است كه باعث ايجاد امنيت، آرامش، اهميت و احترام در افراد مي‌شود. </a:t>
            </a:r>
            <a:endParaRPr lang="en-US" sz="2400" dirty="0"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fa-IR" sz="28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Lucida Sans Unicode"/>
                <a:cs typeface="B Zar" panose="00000400000000000000" pitchFamily="2" charset="-78"/>
              </a:rPr>
              <a:t/>
            </a:r>
            <a:br>
              <a:rPr lang="fa-IR" sz="28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Lucida Sans Unicode"/>
                <a:cs typeface="B Zar" panose="00000400000000000000" pitchFamily="2" charset="-78"/>
              </a:rPr>
            </a:br>
            <a:r>
              <a:rPr lang="fa-IR" sz="28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Lucida Sans Unicode"/>
                <a:cs typeface="B Zar" panose="00000400000000000000" pitchFamily="2" charset="-78"/>
              </a:rPr>
              <a:t>روانشناسی ارتباط میان فردی در محیط کار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3958" y="3558130"/>
            <a:ext cx="2628900" cy="173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203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29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365760" lvl="0" indent="-256032" algn="just" rtl="1">
              <a:lnSpc>
                <a:spcPct val="200000"/>
              </a:lnSpc>
              <a:spcBef>
                <a:spcPts val="400"/>
              </a:spcBef>
              <a:buClr>
                <a:srgbClr val="FF388C"/>
              </a:buClr>
              <a:buSzPct val="68000"/>
              <a:buFont typeface="Wingdings 3"/>
              <a:buChar char=""/>
            </a:pPr>
            <a:r>
              <a:rPr lang="ar-SA" sz="2800" b="1" dirty="0">
                <a:solidFill>
                  <a:srgbClr val="005BD3"/>
                </a:solidFill>
                <a:latin typeface="Lucida Sans Unicode"/>
                <a:cs typeface="B Zar" panose="00000400000000000000" pitchFamily="2" charset="-78"/>
              </a:rPr>
              <a:t>براي بهره‌گيري از اين شبكه ارتباطي بايد برخي </a:t>
            </a:r>
            <a:r>
              <a:rPr lang="ar-SA" sz="2800" b="1" dirty="0" smtClean="0">
                <a:solidFill>
                  <a:srgbClr val="C00000"/>
                </a:solidFill>
                <a:latin typeface="Lucida Sans Unicode"/>
                <a:cs typeface="B Zar" panose="00000400000000000000" pitchFamily="2" charset="-78"/>
              </a:rPr>
              <a:t>مهارت</a:t>
            </a:r>
            <a:r>
              <a:rPr lang="en-US" sz="2800" b="1" dirty="0" smtClean="0">
                <a:solidFill>
                  <a:srgbClr val="C00000"/>
                </a:solidFill>
                <a:latin typeface="Lucida Sans Unicode"/>
                <a:cs typeface="B Zar" panose="00000400000000000000" pitchFamily="2" charset="-78"/>
              </a:rPr>
              <a:t> </a:t>
            </a:r>
            <a:r>
              <a:rPr lang="ar-SA" sz="2800" b="1" dirty="0" smtClean="0">
                <a:solidFill>
                  <a:srgbClr val="C00000"/>
                </a:solidFill>
                <a:latin typeface="Lucida Sans Unicode"/>
                <a:cs typeface="B Zar" panose="00000400000000000000" pitchFamily="2" charset="-78"/>
              </a:rPr>
              <a:t>ها </a:t>
            </a:r>
            <a:r>
              <a:rPr lang="ar-SA" sz="2800" b="1" dirty="0">
                <a:solidFill>
                  <a:srgbClr val="005BD3"/>
                </a:solidFill>
                <a:latin typeface="Lucida Sans Unicode"/>
                <a:cs typeface="B Zar" panose="00000400000000000000" pitchFamily="2" charset="-78"/>
              </a:rPr>
              <a:t>را آموخت. </a:t>
            </a:r>
            <a:endParaRPr lang="en-US" sz="2800" b="1" dirty="0" smtClean="0">
              <a:solidFill>
                <a:srgbClr val="005BD3"/>
              </a:solidFill>
              <a:latin typeface="Lucida Sans Unicode"/>
              <a:cs typeface="B Zar" panose="00000400000000000000" pitchFamily="2" charset="-78"/>
            </a:endParaRPr>
          </a:p>
          <a:p>
            <a:pPr marL="365760" lvl="0" indent="-256032" algn="just" rtl="1">
              <a:lnSpc>
                <a:spcPct val="200000"/>
              </a:lnSpc>
              <a:spcBef>
                <a:spcPts val="400"/>
              </a:spcBef>
              <a:buClr>
                <a:srgbClr val="FF388C"/>
              </a:buClr>
              <a:buSzPct val="68000"/>
              <a:buFont typeface="Wingdings 3"/>
              <a:buChar char=""/>
            </a:pPr>
            <a:r>
              <a:rPr lang="ar-SA" sz="2800" b="1" dirty="0" smtClean="0">
                <a:solidFill>
                  <a:srgbClr val="005BD3"/>
                </a:solidFill>
                <a:latin typeface="Lucida Sans Unicode"/>
                <a:cs typeface="B Zar" panose="00000400000000000000" pitchFamily="2" charset="-78"/>
              </a:rPr>
              <a:t>مهارت‌هايي </a:t>
            </a:r>
            <a:r>
              <a:rPr lang="ar-SA" sz="2800" b="1" dirty="0">
                <a:solidFill>
                  <a:srgbClr val="005BD3"/>
                </a:solidFill>
                <a:latin typeface="Lucida Sans Unicode"/>
                <a:cs typeface="B Zar" panose="00000400000000000000" pitchFamily="2" charset="-78"/>
              </a:rPr>
              <a:t>كه به </a:t>
            </a:r>
            <a:r>
              <a:rPr lang="ar-SA" sz="2800" b="1" dirty="0">
                <a:solidFill>
                  <a:srgbClr val="C00000"/>
                </a:solidFill>
                <a:latin typeface="Lucida Sans Unicode"/>
                <a:cs typeface="B Zar" panose="00000400000000000000" pitchFamily="2" charset="-78"/>
              </a:rPr>
              <a:t>ايجاد روابط بهتر </a:t>
            </a:r>
            <a:r>
              <a:rPr lang="ar-SA" sz="2800" b="1" dirty="0">
                <a:solidFill>
                  <a:srgbClr val="005BD3"/>
                </a:solidFill>
                <a:latin typeface="Lucida Sans Unicode"/>
                <a:cs typeface="B Zar" panose="00000400000000000000" pitchFamily="2" charset="-78"/>
              </a:rPr>
              <a:t>ما با ديگران كمك مي‌كند. </a:t>
            </a:r>
            <a:endParaRPr lang="en-US" sz="2800" b="1" dirty="0" smtClean="0">
              <a:solidFill>
                <a:srgbClr val="005BD3"/>
              </a:solidFill>
              <a:latin typeface="Lucida Sans Unicode"/>
              <a:cs typeface="B Zar" panose="00000400000000000000" pitchFamily="2" charset="-78"/>
            </a:endParaRPr>
          </a:p>
          <a:p>
            <a:pPr marL="365760" lvl="0" indent="-256032" algn="just" rtl="1">
              <a:lnSpc>
                <a:spcPct val="200000"/>
              </a:lnSpc>
              <a:spcBef>
                <a:spcPts val="400"/>
              </a:spcBef>
              <a:buClr>
                <a:srgbClr val="FF388C"/>
              </a:buClr>
              <a:buSzPct val="68000"/>
              <a:buFont typeface="Wingdings 3"/>
              <a:buChar char=""/>
            </a:pPr>
            <a:r>
              <a:rPr lang="ar-SA" sz="2800" b="1" dirty="0" smtClean="0">
                <a:solidFill>
                  <a:srgbClr val="005BD3"/>
                </a:solidFill>
                <a:latin typeface="Lucida Sans Unicode"/>
                <a:cs typeface="B Zar" panose="00000400000000000000" pitchFamily="2" charset="-78"/>
              </a:rPr>
              <a:t>در </a:t>
            </a:r>
            <a:r>
              <a:rPr lang="ar-SA" sz="2800" b="1" dirty="0">
                <a:solidFill>
                  <a:srgbClr val="005BD3"/>
                </a:solidFill>
                <a:latin typeface="Lucida Sans Unicode"/>
                <a:cs typeface="B Zar" panose="00000400000000000000" pitchFamily="2" charset="-78"/>
              </a:rPr>
              <a:t>چنين فضايي افراد براين باورند كه</a:t>
            </a:r>
            <a:r>
              <a:rPr lang="ar-SA" sz="2800" b="1" dirty="0">
                <a:solidFill>
                  <a:srgbClr val="C00000"/>
                </a:solidFill>
                <a:latin typeface="Lucida Sans Unicode"/>
                <a:cs typeface="B Zar" panose="00000400000000000000" pitchFamily="2" charset="-78"/>
              </a:rPr>
              <a:t> تنها </a:t>
            </a:r>
            <a:r>
              <a:rPr lang="ar-SA" sz="2800" b="1" dirty="0" smtClean="0">
                <a:solidFill>
                  <a:srgbClr val="005BD3"/>
                </a:solidFill>
                <a:latin typeface="Lucida Sans Unicode"/>
                <a:cs typeface="B Zar" panose="00000400000000000000" pitchFamily="2" charset="-78"/>
              </a:rPr>
              <a:t>نيستند</a:t>
            </a:r>
            <a:endParaRPr lang="en-US" sz="2800" b="1" dirty="0" smtClean="0">
              <a:solidFill>
                <a:srgbClr val="005BD3"/>
              </a:solidFill>
              <a:latin typeface="Lucida Sans Unicode"/>
              <a:cs typeface="B Zar" panose="00000400000000000000" pitchFamily="2" charset="-78"/>
            </a:endParaRPr>
          </a:p>
          <a:p>
            <a:pPr marL="365760" lvl="0" indent="-256032" algn="just" rtl="1">
              <a:lnSpc>
                <a:spcPct val="200000"/>
              </a:lnSpc>
              <a:spcBef>
                <a:spcPts val="400"/>
              </a:spcBef>
              <a:buClr>
                <a:srgbClr val="FF388C"/>
              </a:buClr>
              <a:buSzPct val="68000"/>
              <a:buFont typeface="Wingdings 3"/>
              <a:buChar char=""/>
            </a:pPr>
            <a:r>
              <a:rPr lang="ar-SA" sz="2800" b="1" dirty="0" smtClean="0">
                <a:solidFill>
                  <a:srgbClr val="005BD3"/>
                </a:solidFill>
                <a:latin typeface="Lucida Sans Unicode"/>
                <a:cs typeface="B Zar" panose="00000400000000000000" pitchFamily="2" charset="-78"/>
              </a:rPr>
              <a:t> </a:t>
            </a:r>
            <a:r>
              <a:rPr lang="fa-IR" sz="2800" b="1" dirty="0" smtClean="0">
                <a:solidFill>
                  <a:srgbClr val="005BD3"/>
                </a:solidFill>
                <a:latin typeface="Lucida Sans Unicode"/>
                <a:cs typeface="B Zar" panose="00000400000000000000" pitchFamily="2" charset="-78"/>
              </a:rPr>
              <a:t>بلکه</a:t>
            </a:r>
            <a:r>
              <a:rPr lang="ar-SA" sz="2800" b="1" dirty="0" smtClean="0">
                <a:solidFill>
                  <a:srgbClr val="C00000"/>
                </a:solidFill>
                <a:latin typeface="Lucida Sans Unicode"/>
                <a:cs typeface="B Zar" panose="00000400000000000000" pitchFamily="2" charset="-78"/>
              </a:rPr>
              <a:t> </a:t>
            </a:r>
            <a:r>
              <a:rPr lang="ar-SA" sz="2800" b="1" dirty="0">
                <a:solidFill>
                  <a:srgbClr val="C00000"/>
                </a:solidFill>
                <a:latin typeface="Lucida Sans Unicode"/>
                <a:cs typeface="B Zar" panose="00000400000000000000" pitchFamily="2" charset="-78"/>
              </a:rPr>
              <a:t>متعلق </a:t>
            </a:r>
            <a:r>
              <a:rPr lang="ar-SA" sz="2800" b="1" dirty="0">
                <a:solidFill>
                  <a:srgbClr val="005BD3"/>
                </a:solidFill>
                <a:latin typeface="Lucida Sans Unicode"/>
                <a:cs typeface="B Zar" panose="00000400000000000000" pitchFamily="2" charset="-78"/>
              </a:rPr>
              <a:t>به گروهي از انسان‌ها مي‌باشندكه در </a:t>
            </a:r>
            <a:r>
              <a:rPr lang="ar-SA" sz="2800" b="1" dirty="0">
                <a:solidFill>
                  <a:srgbClr val="C00000"/>
                </a:solidFill>
                <a:latin typeface="Lucida Sans Unicode"/>
                <a:cs typeface="B Zar" panose="00000400000000000000" pitchFamily="2" charset="-78"/>
              </a:rPr>
              <a:t>مواقع ضروري </a:t>
            </a:r>
            <a:r>
              <a:rPr lang="ar-SA" sz="2800" b="1" dirty="0">
                <a:solidFill>
                  <a:srgbClr val="005BD3"/>
                </a:solidFill>
                <a:latin typeface="Lucida Sans Unicode"/>
                <a:cs typeface="B Zar" panose="00000400000000000000" pitchFamily="2" charset="-78"/>
              </a:rPr>
              <a:t>مي‌توان از آنها كمك گرفت.</a:t>
            </a:r>
            <a:endParaRPr lang="fa-IR" sz="2800" dirty="0">
              <a:solidFill>
                <a:srgbClr val="005BD3"/>
              </a:solidFill>
              <a:latin typeface="Lucida Sans Unicode"/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fa-IR" sz="28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Lucida Sans Unicode"/>
                <a:cs typeface="B Zar" panose="00000400000000000000" pitchFamily="2" charset="-78"/>
              </a:rPr>
              <a:t/>
            </a:r>
            <a:br>
              <a:rPr lang="fa-IR" sz="28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Lucida Sans Unicode"/>
                <a:cs typeface="B Zar" panose="00000400000000000000" pitchFamily="2" charset="-78"/>
              </a:rPr>
            </a:br>
            <a:r>
              <a:rPr lang="fa-IR" sz="28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Lucida Sans Unicode"/>
                <a:cs typeface="B Zar" panose="00000400000000000000" pitchFamily="2" charset="-78"/>
              </a:rPr>
              <a:t>روانشناسی ارتباط میان فردی در محیط کار</a:t>
            </a:r>
          </a:p>
        </p:txBody>
      </p:sp>
    </p:spTree>
    <p:extLst>
      <p:ext uri="{BB962C8B-B14F-4D97-AF65-F5344CB8AC3E}">
        <p14:creationId xmlns:p14="http://schemas.microsoft.com/office/powerpoint/2010/main" val="390942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29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algn="r" rtl="1">
              <a:lnSpc>
                <a:spcPct val="200000"/>
              </a:lnSpc>
            </a:pPr>
            <a:r>
              <a:rPr lang="fa-IR" sz="2700" b="1" dirty="0" smtClean="0">
                <a:solidFill>
                  <a:srgbClr val="005BD3"/>
                </a:solidFill>
                <a:latin typeface="Lucida Sans Unicode"/>
                <a:cs typeface="B Zar" panose="00000400000000000000" pitchFamily="2" charset="-78"/>
              </a:rPr>
              <a:t>روابط بین فردی فرایندی است که در آن یک فرد </a:t>
            </a:r>
            <a:r>
              <a:rPr lang="fa-IR" sz="2700" b="1" dirty="0" smtClean="0">
                <a:solidFill>
                  <a:srgbClr val="C00000"/>
                </a:solidFill>
                <a:latin typeface="Lucida Sans Unicode"/>
                <a:cs typeface="B Zar" panose="00000400000000000000" pitchFamily="2" charset="-78"/>
              </a:rPr>
              <a:t>اطلاعات و احساسات </a:t>
            </a:r>
            <a:r>
              <a:rPr lang="fa-IR" sz="2700" b="1" dirty="0" smtClean="0">
                <a:solidFill>
                  <a:srgbClr val="005BD3"/>
                </a:solidFill>
                <a:latin typeface="Lucida Sans Unicode"/>
                <a:cs typeface="B Zar" panose="00000400000000000000" pitchFamily="2" charset="-78"/>
              </a:rPr>
              <a:t>خود را از طریق </a:t>
            </a:r>
            <a:r>
              <a:rPr lang="fa-IR" sz="2700" b="1" dirty="0" smtClean="0">
                <a:solidFill>
                  <a:srgbClr val="C00000"/>
                </a:solidFill>
                <a:latin typeface="Lucida Sans Unicode"/>
                <a:cs typeface="B Zar" panose="00000400000000000000" pitchFamily="2" charset="-78"/>
              </a:rPr>
              <a:t>پیام  های کلامی و غیر کلامی </a:t>
            </a:r>
            <a:r>
              <a:rPr lang="fa-IR" sz="2700" b="1" dirty="0" smtClean="0">
                <a:solidFill>
                  <a:srgbClr val="005BD3"/>
                </a:solidFill>
                <a:latin typeface="Lucida Sans Unicode"/>
                <a:cs typeface="B Zar" panose="00000400000000000000" pitchFamily="2" charset="-78"/>
              </a:rPr>
              <a:t>به یک فرد یا افراد دیگر می </a:t>
            </a:r>
            <a:r>
              <a:rPr lang="fa-IR" sz="2700" b="1" dirty="0">
                <a:solidFill>
                  <a:srgbClr val="005BD3"/>
                </a:solidFill>
                <a:latin typeface="Lucida Sans Unicode"/>
                <a:cs typeface="B Zar" panose="00000400000000000000" pitchFamily="2" charset="-78"/>
              </a:rPr>
              <a:t>رساند</a:t>
            </a:r>
            <a:r>
              <a:rPr lang="fa-IR" sz="2700" b="1" dirty="0" smtClean="0">
                <a:solidFill>
                  <a:srgbClr val="005BD3"/>
                </a:solidFill>
                <a:latin typeface="Lucida Sans Unicode"/>
                <a:cs typeface="B Zar" panose="00000400000000000000" pitchFamily="2" charset="-78"/>
              </a:rPr>
              <a:t>.</a:t>
            </a:r>
            <a:endParaRPr lang="en-US" sz="2700" b="1" dirty="0" smtClean="0">
              <a:solidFill>
                <a:srgbClr val="005BD3"/>
              </a:solidFill>
              <a:latin typeface="Lucida Sans Unicode"/>
              <a:cs typeface="B Zar" panose="000004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700" b="1" dirty="0" smtClean="0">
                <a:solidFill>
                  <a:srgbClr val="005BD3"/>
                </a:solidFill>
                <a:latin typeface="Lucida Sans Unicode"/>
                <a:cs typeface="B Zar" panose="00000400000000000000" pitchFamily="2" charset="-78"/>
              </a:rPr>
              <a:t> </a:t>
            </a:r>
            <a:r>
              <a:rPr lang="fa-IR" sz="2700" b="1" dirty="0">
                <a:solidFill>
                  <a:srgbClr val="005BD3"/>
                </a:solidFill>
                <a:latin typeface="Lucida Sans Unicode"/>
                <a:cs typeface="B Zar" panose="00000400000000000000" pitchFamily="2" charset="-78"/>
              </a:rPr>
              <a:t>این توانایی موجب </a:t>
            </a:r>
            <a:r>
              <a:rPr lang="fa-IR" sz="2700" b="1" dirty="0">
                <a:solidFill>
                  <a:srgbClr val="C00000"/>
                </a:solidFill>
                <a:latin typeface="Lucida Sans Unicode"/>
                <a:cs typeface="B Zar" panose="00000400000000000000" pitchFamily="2" charset="-78"/>
              </a:rPr>
              <a:t>تقویت رابطه </a:t>
            </a:r>
            <a:r>
              <a:rPr lang="fa-IR" sz="2700" b="1" dirty="0">
                <a:solidFill>
                  <a:srgbClr val="005BD3"/>
                </a:solidFill>
                <a:latin typeface="Lucida Sans Unicode"/>
                <a:cs typeface="B Zar" panose="00000400000000000000" pitchFamily="2" charset="-78"/>
              </a:rPr>
              <a:t>گرم و صمیمی با دیگران ،و رفع </a:t>
            </a:r>
            <a:r>
              <a:rPr lang="fa-IR" sz="2700" b="1" dirty="0">
                <a:solidFill>
                  <a:srgbClr val="C00000"/>
                </a:solidFill>
                <a:latin typeface="Lucida Sans Unicode"/>
                <a:cs typeface="B Zar" panose="00000400000000000000" pitchFamily="2" charset="-78"/>
              </a:rPr>
              <a:t>تضاد ها و تعارض ها </a:t>
            </a:r>
            <a:r>
              <a:rPr lang="fa-IR" sz="2700" b="1" dirty="0">
                <a:solidFill>
                  <a:srgbClr val="005BD3"/>
                </a:solidFill>
                <a:latin typeface="Lucida Sans Unicode"/>
                <a:cs typeface="B Zar" panose="00000400000000000000" pitchFamily="2" charset="-78"/>
              </a:rPr>
              <a:t>می شود. 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100" b="1" dirty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 Unicode"/>
                <a:cs typeface="B Zar" panose="00000400000000000000" pitchFamily="2" charset="-78"/>
              </a:rPr>
              <a:t>تعریف روابط بین فردی</a:t>
            </a:r>
            <a:endParaRPr lang="en-US" sz="2800" b="1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0" y="3981903"/>
            <a:ext cx="28575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203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29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2800" b="1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855007" y="1702196"/>
            <a:ext cx="10668000" cy="233475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fa-IR" sz="48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Lucida Sans Unicode"/>
                <a:cs typeface="B Zar" panose="00000400000000000000" pitchFamily="2" charset="-78"/>
              </a:rPr>
              <a:t/>
            </a:r>
            <a:br>
              <a:rPr lang="fa-IR" sz="48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Lucida Sans Unicode"/>
                <a:cs typeface="B Zar" panose="00000400000000000000" pitchFamily="2" charset="-78"/>
              </a:rPr>
            </a:br>
            <a:r>
              <a:rPr lang="fa-IR" sz="4800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Lucida Sans Unicode"/>
                <a:cs typeface="B Zar" panose="00000400000000000000" pitchFamily="2" charset="-78"/>
              </a:rPr>
              <a:t>مهارت های ارتباطی</a:t>
            </a:r>
            <a:r>
              <a:rPr lang="en-US" sz="4800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Lucida Sans Unicode"/>
                <a:cs typeface="B Zar" panose="00000400000000000000" pitchFamily="2" charset="-78"/>
              </a:rPr>
              <a:t> </a:t>
            </a:r>
            <a:endParaRPr lang="fa-IR" sz="4800" b="1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Lucida Sans Unicode"/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6442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29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algn="r" rtl="1">
              <a:lnSpc>
                <a:spcPct val="200000"/>
              </a:lnSpc>
            </a:pPr>
            <a:r>
              <a:rPr lang="fa-IR" sz="3200" b="1" dirty="0" smtClean="0">
                <a:solidFill>
                  <a:srgbClr val="C00000"/>
                </a:solidFill>
                <a:latin typeface="Lucida Sans Unicode"/>
                <a:cs typeface="B Zar" panose="00000400000000000000" pitchFamily="2" charset="-78"/>
              </a:rPr>
              <a:t>مهارت های ارتباطی</a:t>
            </a:r>
            <a:r>
              <a:rPr lang="fa-IR" sz="3200" b="1" dirty="0" smtClean="0">
                <a:solidFill>
                  <a:srgbClr val="005BD3"/>
                </a:solidFill>
                <a:latin typeface="Lucida Sans Unicode"/>
                <a:cs typeface="B Zar" panose="00000400000000000000" pitchFamily="2" charset="-78"/>
              </a:rPr>
              <a:t>، به </a:t>
            </a:r>
            <a:r>
              <a:rPr lang="fa-IR" sz="3200" b="1" dirty="0">
                <a:solidFill>
                  <a:srgbClr val="005BD3"/>
                </a:solidFill>
                <a:latin typeface="Lucida Sans Unicode"/>
                <a:cs typeface="B Zar" panose="00000400000000000000" pitchFamily="2" charset="-78"/>
              </a:rPr>
              <a:t>رفتارهایی اطلاق می شود که شخص می تواند از آن طریق با دیگران به نحوی ارتباط برقرار کند که به بروز پاسخ های </a:t>
            </a:r>
            <a:r>
              <a:rPr lang="fa-IR" sz="3200" b="1" dirty="0">
                <a:solidFill>
                  <a:srgbClr val="C00000"/>
                </a:solidFill>
                <a:latin typeface="Lucida Sans Unicode"/>
                <a:cs typeface="B Zar" panose="00000400000000000000" pitchFamily="2" charset="-78"/>
              </a:rPr>
              <a:t>مثبت</a:t>
            </a:r>
            <a:r>
              <a:rPr lang="fa-IR" sz="3200" b="1" dirty="0">
                <a:solidFill>
                  <a:srgbClr val="005BD3"/>
                </a:solidFill>
                <a:latin typeface="Lucida Sans Unicode"/>
                <a:cs typeface="B Zar" panose="00000400000000000000" pitchFamily="2" charset="-78"/>
              </a:rPr>
              <a:t> و پرهیز از پاسخ های </a:t>
            </a:r>
            <a:r>
              <a:rPr lang="fa-IR" sz="3200" b="1" dirty="0">
                <a:solidFill>
                  <a:srgbClr val="C00000"/>
                </a:solidFill>
                <a:latin typeface="Lucida Sans Unicode"/>
                <a:cs typeface="B Zar" panose="00000400000000000000" pitchFamily="2" charset="-78"/>
              </a:rPr>
              <a:t>منفی</a:t>
            </a:r>
            <a:r>
              <a:rPr lang="fa-IR" sz="3200" b="1" dirty="0">
                <a:solidFill>
                  <a:srgbClr val="005BD3"/>
                </a:solidFill>
                <a:latin typeface="Lucida Sans Unicode"/>
                <a:cs typeface="B Zar" panose="00000400000000000000" pitchFamily="2" charset="-78"/>
              </a:rPr>
              <a:t> بیانجامد. </a:t>
            </a:r>
            <a:endParaRPr lang="en-US" sz="2400" dirty="0"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100" b="1" dirty="0">
                <a:solidFill>
                  <a:srgbClr val="C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 Unicode"/>
                <a:cs typeface="B Zar" panose="00000400000000000000" pitchFamily="2" charset="-78"/>
              </a:rPr>
              <a:t>مهارت های ارتباطی</a:t>
            </a:r>
            <a:endParaRPr lang="en-US" sz="2800" b="1" dirty="0">
              <a:solidFill>
                <a:srgbClr val="C00000"/>
              </a:solidFill>
              <a:cs typeface="B Zar" panose="00000400000000000000" pitchFamily="2" charset="-78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573" y="3956819"/>
            <a:ext cx="6901799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203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29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algn="r" rtl="1">
              <a:lnSpc>
                <a:spcPct val="200000"/>
              </a:lnSpc>
            </a:pPr>
            <a:r>
              <a:rPr lang="fa-IR" sz="3200" b="1" dirty="0">
                <a:solidFill>
                  <a:srgbClr val="005BD3"/>
                </a:solidFill>
                <a:latin typeface="Lucida Sans Unicode"/>
                <a:cs typeface="B Zar" panose="00000400000000000000" pitchFamily="2" charset="-78"/>
              </a:rPr>
              <a:t> مجموعه روابطی که از طریق </a:t>
            </a:r>
            <a:r>
              <a:rPr lang="fa-IR" sz="3200" b="1" dirty="0">
                <a:solidFill>
                  <a:srgbClr val="C00000"/>
                </a:solidFill>
                <a:latin typeface="Lucida Sans Unicode"/>
                <a:cs typeface="B Zar" panose="00000400000000000000" pitchFamily="2" charset="-78"/>
              </a:rPr>
              <a:t>گفتن و گفت و گو</a:t>
            </a:r>
            <a:r>
              <a:rPr lang="fa-IR" sz="3200" b="1" dirty="0">
                <a:solidFill>
                  <a:srgbClr val="005BD3"/>
                </a:solidFill>
                <a:latin typeface="Lucida Sans Unicode"/>
                <a:cs typeface="B Zar" panose="00000400000000000000" pitchFamily="2" charset="-78"/>
              </a:rPr>
              <a:t>  برقرار می شود. </a:t>
            </a:r>
            <a:endParaRPr lang="en-US" sz="3200" b="1" dirty="0" smtClean="0">
              <a:solidFill>
                <a:srgbClr val="005BD3"/>
              </a:solidFill>
              <a:latin typeface="Lucida Sans Unicode"/>
              <a:cs typeface="B Zar" panose="000004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3200" b="1" dirty="0" smtClean="0">
                <a:solidFill>
                  <a:srgbClr val="005BD3"/>
                </a:solidFill>
                <a:latin typeface="Lucida Sans Unicode"/>
                <a:cs typeface="B Zar" panose="00000400000000000000" pitchFamily="2" charset="-78"/>
              </a:rPr>
              <a:t>هر </a:t>
            </a:r>
            <a:r>
              <a:rPr lang="fa-IR" sz="3200" b="1" dirty="0">
                <a:solidFill>
                  <a:srgbClr val="005BD3"/>
                </a:solidFill>
                <a:latin typeface="Lucida Sans Unicode"/>
                <a:cs typeface="B Zar" panose="00000400000000000000" pitchFamily="2" charset="-78"/>
              </a:rPr>
              <a:t>کلمه ای احساسات، عواطف خاص و عملکرد </a:t>
            </a:r>
            <a:r>
              <a:rPr lang="fa-IR" sz="3200" b="1" dirty="0" smtClean="0">
                <a:solidFill>
                  <a:srgbClr val="005BD3"/>
                </a:solidFill>
                <a:latin typeface="Lucida Sans Unicode"/>
                <a:cs typeface="B Zar" panose="00000400000000000000" pitchFamily="2" charset="-78"/>
              </a:rPr>
              <a:t>متفاوتی</a:t>
            </a:r>
          </a:p>
          <a:p>
            <a:pPr algn="r" rtl="1">
              <a:lnSpc>
                <a:spcPct val="200000"/>
              </a:lnSpc>
            </a:pPr>
            <a:r>
              <a:rPr lang="fa-IR" sz="3200" b="1" dirty="0" smtClean="0">
                <a:solidFill>
                  <a:srgbClr val="005BD3"/>
                </a:solidFill>
                <a:latin typeface="Lucida Sans Unicode"/>
                <a:cs typeface="B Zar" panose="00000400000000000000" pitchFamily="2" charset="-78"/>
              </a:rPr>
              <a:t> </a:t>
            </a:r>
            <a:r>
              <a:rPr lang="fa-IR" sz="3200" b="1" dirty="0">
                <a:solidFill>
                  <a:srgbClr val="005BD3"/>
                </a:solidFill>
                <a:latin typeface="Lucida Sans Unicode"/>
                <a:cs typeface="B Zar" panose="00000400000000000000" pitchFamily="2" charset="-78"/>
              </a:rPr>
              <a:t>را در افراد بر می انگیزد که اگر درجا و مکان مناسب </a:t>
            </a:r>
            <a:r>
              <a:rPr lang="fa-IR" sz="3200" b="1" dirty="0" smtClean="0">
                <a:solidFill>
                  <a:srgbClr val="005BD3"/>
                </a:solidFill>
                <a:latin typeface="Lucida Sans Unicode"/>
                <a:cs typeface="B Zar" panose="00000400000000000000" pitchFamily="2" charset="-78"/>
              </a:rPr>
              <a:t>خود</a:t>
            </a:r>
          </a:p>
          <a:p>
            <a:pPr algn="r" rtl="1">
              <a:lnSpc>
                <a:spcPct val="200000"/>
              </a:lnSpc>
            </a:pPr>
            <a:r>
              <a:rPr lang="fa-IR" sz="3200" b="1" dirty="0" smtClean="0">
                <a:solidFill>
                  <a:srgbClr val="005BD3"/>
                </a:solidFill>
                <a:latin typeface="Lucida Sans Unicode"/>
                <a:cs typeface="B Zar" panose="00000400000000000000" pitchFamily="2" charset="-78"/>
              </a:rPr>
              <a:t> </a:t>
            </a:r>
            <a:r>
              <a:rPr lang="fa-IR" sz="3200" b="1" dirty="0">
                <a:solidFill>
                  <a:srgbClr val="005BD3"/>
                </a:solidFill>
                <a:latin typeface="Lucida Sans Unicode"/>
                <a:cs typeface="B Zar" panose="00000400000000000000" pitchFamily="2" charset="-78"/>
              </a:rPr>
              <a:t>به کار برده شوند، به سرعت بر جسم و روح افراد اثر می گذارند</a:t>
            </a:r>
            <a:endParaRPr lang="en-US" sz="2400" dirty="0"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b="1" dirty="0" smtClean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 Unicode"/>
                <a:cs typeface="B Zar" panose="00000400000000000000" pitchFamily="2" charset="-78"/>
              </a:rPr>
              <a:t>1-مهارت </a:t>
            </a:r>
            <a:r>
              <a:rPr lang="fa-IR" sz="3200" b="1" dirty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 Unicode"/>
                <a:cs typeface="B Zar" panose="00000400000000000000" pitchFamily="2" charset="-78"/>
              </a:rPr>
              <a:t>های کلامی در ارتباط بین فردی</a:t>
            </a:r>
            <a:endParaRPr lang="en-US" b="1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105" y="2207394"/>
            <a:ext cx="242809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203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16950</TotalTime>
  <Words>285</Words>
  <Application>Microsoft Office PowerPoint</Application>
  <PresentationFormat>Custom</PresentationFormat>
  <Paragraphs>52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GD Design</dc:creator>
  <cp:lastModifiedBy>09018868042</cp:lastModifiedBy>
  <cp:revision>6090</cp:revision>
  <dcterms:created xsi:type="dcterms:W3CDTF">2020-10-27T13:35:18Z</dcterms:created>
  <dcterms:modified xsi:type="dcterms:W3CDTF">2022-01-03T05:46:15Z</dcterms:modified>
</cp:coreProperties>
</file>