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6" r:id="rId2"/>
  </p:sldMasterIdLst>
  <p:notesMasterIdLst>
    <p:notesMasterId r:id="rId24"/>
  </p:notesMasterIdLst>
  <p:sldIdLst>
    <p:sldId id="439" r:id="rId3"/>
    <p:sldId id="486" r:id="rId4"/>
    <p:sldId id="440" r:id="rId5"/>
    <p:sldId id="441" r:id="rId6"/>
    <p:sldId id="442" r:id="rId7"/>
    <p:sldId id="443" r:id="rId8"/>
    <p:sldId id="487" r:id="rId9"/>
    <p:sldId id="484" r:id="rId10"/>
    <p:sldId id="447" r:id="rId11"/>
    <p:sldId id="448" r:id="rId12"/>
    <p:sldId id="449" r:id="rId13"/>
    <p:sldId id="450" r:id="rId14"/>
    <p:sldId id="451" r:id="rId15"/>
    <p:sldId id="452" r:id="rId16"/>
    <p:sldId id="453" r:id="rId17"/>
    <p:sldId id="454" r:id="rId18"/>
    <p:sldId id="488" r:id="rId19"/>
    <p:sldId id="426" r:id="rId20"/>
    <p:sldId id="427" r:id="rId21"/>
    <p:sldId id="428" r:id="rId22"/>
    <p:sldId id="42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8000"/>
    <a:srgbClr val="A22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86387" autoAdjust="0"/>
  </p:normalViewPr>
  <p:slideViewPr>
    <p:cSldViewPr>
      <p:cViewPr>
        <p:scale>
          <a:sx n="66" d="100"/>
          <a:sy n="66" d="100"/>
        </p:scale>
        <p:origin x="-1248" y="-72"/>
      </p:cViewPr>
      <p:guideLst>
        <p:guide orient="horz" pos="2160"/>
        <p:guide pos="2880"/>
      </p:guideLst>
    </p:cSldViewPr>
  </p:slideViewPr>
  <p:outlineViewPr>
    <p:cViewPr>
      <p:scale>
        <a:sx n="33" d="100"/>
        <a:sy n="33" d="100"/>
      </p:scale>
      <p:origin x="18" y="29154"/>
    </p:cViewPr>
  </p:outlineViewPr>
  <p:notesTextViewPr>
    <p:cViewPr>
      <p:scale>
        <a:sx n="100" d="100"/>
        <a:sy n="100" d="100"/>
      </p:scale>
      <p:origin x="0" y="0"/>
    </p:cViewPr>
  </p:notesTextViewPr>
  <p:sorterViewPr>
    <p:cViewPr>
      <p:scale>
        <a:sx n="100" d="100"/>
        <a:sy n="100" d="100"/>
      </p:scale>
      <p:origin x="0" y="5730"/>
    </p:cViewPr>
  </p:sorterViewPr>
  <p:notesViewPr>
    <p:cSldViewPr>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6FAC-FB4A-4A76-B57B-AF1CAB99EB41}" type="datetimeFigureOut">
              <a:rPr lang="en-US" smtClean="0"/>
              <a:pPr/>
              <a:t>7/2/2022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EB46E-C16B-4D83-9A95-3DDFE8F6AFF0}" type="slidenum">
              <a:rPr lang="en-US" smtClean="0"/>
              <a:pPr/>
              <a:t>‹#›</a:t>
            </a:fld>
            <a:endParaRPr lang="en-US"/>
          </a:p>
        </p:txBody>
      </p:sp>
    </p:spTree>
    <p:extLst>
      <p:ext uri="{BB962C8B-B14F-4D97-AF65-F5344CB8AC3E}">
        <p14:creationId xmlns:p14="http://schemas.microsoft.com/office/powerpoint/2010/main" val="270468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eaLnBrk="0" hangingPunct="0">
              <a:spcBef>
                <a:spcPct val="30000"/>
              </a:spcBef>
              <a:defRPr sz="1200">
                <a:solidFill>
                  <a:schemeClr val="tx1"/>
                </a:solidFill>
                <a:latin typeface="Calibri" pitchFamily="34" charset="0"/>
                <a:cs typeface="Arial" pitchFamily="34" charset="0"/>
              </a:defRPr>
            </a:lvl1pPr>
            <a:lvl2pPr marL="742950" indent="-285750" algn="r" rtl="1" eaLnBrk="0" hangingPunct="0">
              <a:spcBef>
                <a:spcPct val="30000"/>
              </a:spcBef>
              <a:defRPr sz="1200">
                <a:solidFill>
                  <a:schemeClr val="tx1"/>
                </a:solidFill>
                <a:latin typeface="Calibri" pitchFamily="34" charset="0"/>
                <a:cs typeface="Arial" pitchFamily="34" charset="0"/>
              </a:defRPr>
            </a:lvl2pPr>
            <a:lvl3pPr marL="1143000" indent="-228600" algn="r" rtl="1" eaLnBrk="0" hangingPunct="0">
              <a:spcBef>
                <a:spcPct val="30000"/>
              </a:spcBef>
              <a:defRPr sz="1200">
                <a:solidFill>
                  <a:schemeClr val="tx1"/>
                </a:solidFill>
                <a:latin typeface="Calibri" pitchFamily="34" charset="0"/>
                <a:cs typeface="Arial" pitchFamily="34" charset="0"/>
              </a:defRPr>
            </a:lvl3pPr>
            <a:lvl4pPr marL="1600200" indent="-228600" algn="r" rtl="1" eaLnBrk="0" hangingPunct="0">
              <a:spcBef>
                <a:spcPct val="30000"/>
              </a:spcBef>
              <a:defRPr sz="1200">
                <a:solidFill>
                  <a:schemeClr val="tx1"/>
                </a:solidFill>
                <a:latin typeface="Calibri" pitchFamily="34" charset="0"/>
                <a:cs typeface="Arial" pitchFamily="34" charset="0"/>
              </a:defRPr>
            </a:lvl4pPr>
            <a:lvl5pPr marL="2057400" indent="-228600" algn="r" rtl="1" eaLnBrk="0" hangingPunct="0">
              <a:spcBef>
                <a:spcPct val="30000"/>
              </a:spcBef>
              <a:defRPr sz="1200">
                <a:solidFill>
                  <a:schemeClr val="tx1"/>
                </a:solidFill>
                <a:latin typeface="Calibri"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eaLnBrk="1" fontAlgn="base" hangingPunct="1">
              <a:spcBef>
                <a:spcPct val="0"/>
              </a:spcBef>
              <a:spcAft>
                <a:spcPct val="0"/>
              </a:spcAft>
            </a:pPr>
            <a:fld id="{99838789-01BB-4F69-8AAE-CF77A171C5F1}" type="slidenum">
              <a:rPr lang="fa-IR" altLang="en-US" smtClean="0"/>
              <a:pPr algn="l" eaLnBrk="1" fontAlgn="base" hangingPunct="1">
                <a:spcBef>
                  <a:spcPct val="0"/>
                </a:spcBef>
                <a:spcAft>
                  <a:spcPct val="0"/>
                </a:spcAft>
              </a:pPr>
              <a:t>1</a:t>
            </a:fld>
            <a:endParaRPr lang="fa-I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61"/>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0838169-3D5B-42FF-B965-152033DDC911}" type="datetime1">
              <a:rPr lang="en-US" smtClean="0">
                <a:solidFill>
                  <a:srgbClr val="696464"/>
                </a:solidFill>
              </a:rPr>
              <a:pPr/>
              <a:t>7/2/2022</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C08D2DA-58F0-4D5D-8980-BC486787EBE1}" type="slidenum">
              <a:rPr lang="en-US" smtClean="0"/>
              <a:pPr/>
              <a:t>‹#›</a:t>
            </a:fld>
            <a:endParaRPr lang="en-US"/>
          </a:p>
        </p:txBody>
      </p:sp>
      <p:sp>
        <p:nvSpPr>
          <p:cNvPr id="7" name="Rectangle 6"/>
          <p:cNvSpPr/>
          <p:nvPr/>
        </p:nvSpPr>
        <p:spPr>
          <a:xfrm>
            <a:off x="62933" y="1449309"/>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3"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6"/>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153333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AD5474-606A-43A6-9392-91825E25D002}" type="datetime1">
              <a:rPr lang="en-US" smtClean="0">
                <a:solidFill>
                  <a:srgbClr val="696464"/>
                </a:solidFill>
              </a:rPr>
              <a:pPr/>
              <a:t>7/2/2022</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9C08D2DA-58F0-4D5D-8980-BC486787EBE1}" type="slidenum">
              <a:rPr lang="en-US" smtClean="0"/>
              <a:pPr/>
              <a:t>‹#›</a:t>
            </a:fld>
            <a:endParaRPr lang="en-US"/>
          </a:p>
        </p:txBody>
      </p:sp>
    </p:spTree>
    <p:extLst>
      <p:ext uri="{BB962C8B-B14F-4D97-AF65-F5344CB8AC3E}">
        <p14:creationId xmlns:p14="http://schemas.microsoft.com/office/powerpoint/2010/main" val="305118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6"/>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6C12ED-B534-4CE6-81BB-DC2841040894}" type="datetime1">
              <a:rPr lang="en-US" smtClean="0">
                <a:solidFill>
                  <a:srgbClr val="696464"/>
                </a:solidFill>
              </a:rPr>
              <a:pPr/>
              <a:t>7/2/2022</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9C08D2DA-58F0-4D5D-8980-BC486787EBE1}" type="slidenum">
              <a:rPr lang="en-US" smtClean="0"/>
              <a:pPr/>
              <a:t>‹#›</a:t>
            </a:fld>
            <a:endParaRPr lang="en-US"/>
          </a:p>
        </p:txBody>
      </p:sp>
    </p:spTree>
    <p:extLst>
      <p:ext uri="{BB962C8B-B14F-4D97-AF65-F5344CB8AC3E}">
        <p14:creationId xmlns:p14="http://schemas.microsoft.com/office/powerpoint/2010/main" val="20028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43A0C70-7F37-4CE1-8A13-85C9ABB5E376}" type="datetimeFigureOut">
              <a:rPr lang="fa-IR" smtClean="0">
                <a:solidFill>
                  <a:srgbClr val="575F6D"/>
                </a:solidFill>
              </a:rPr>
              <a:pPr/>
              <a:t>1443/12/03</a:t>
            </a:fld>
            <a:endParaRPr lang="fa-IR">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AEF414F-14EF-469E-93D6-7C3B3361AA2F}" type="slidenum">
              <a:rPr lang="fa-IR" smtClean="0"/>
              <a:pPr/>
              <a:t>‹#›</a:t>
            </a:fld>
            <a:endParaRPr lang="fa-IR"/>
          </a:p>
        </p:txBody>
      </p:sp>
    </p:spTree>
    <p:extLst>
      <p:ext uri="{BB962C8B-B14F-4D97-AF65-F5344CB8AC3E}">
        <p14:creationId xmlns:p14="http://schemas.microsoft.com/office/powerpoint/2010/main" val="2824087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43A0C70-7F37-4CE1-8A13-85C9ABB5E376}" type="datetimeFigureOut">
              <a:rPr lang="fa-IR" smtClean="0">
                <a:solidFill>
                  <a:srgbClr val="575F6D"/>
                </a:solidFill>
              </a:rPr>
              <a:pPr/>
              <a:t>1443/12/03</a:t>
            </a:fld>
            <a:endParaRPr lang="fa-IR">
              <a:solidFill>
                <a:srgbClr val="575F6D"/>
              </a:solidFill>
            </a:endParaRPr>
          </a:p>
        </p:txBody>
      </p:sp>
      <p:sp>
        <p:nvSpPr>
          <p:cNvPr id="9" name="Slide Number Placeholder 8"/>
          <p:cNvSpPr>
            <a:spLocks noGrp="1"/>
          </p:cNvSpPr>
          <p:nvPr>
            <p:ph type="sldNum" sz="quarter" idx="15"/>
          </p:nvPr>
        </p:nvSpPr>
        <p:spPr/>
        <p:txBody>
          <a:bodyPr rtlCol="0"/>
          <a:lstStyle/>
          <a:p>
            <a:fld id="{BAEF414F-14EF-469E-93D6-7C3B3361AA2F}"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solidFill>
                <a:srgbClr val="575F6D"/>
              </a:solidFill>
            </a:endParaRPr>
          </a:p>
        </p:txBody>
      </p:sp>
    </p:spTree>
    <p:extLst>
      <p:ext uri="{BB962C8B-B14F-4D97-AF65-F5344CB8AC3E}">
        <p14:creationId xmlns:p14="http://schemas.microsoft.com/office/powerpoint/2010/main" val="315532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43A0C70-7F37-4CE1-8A13-85C9ABB5E376}" type="datetimeFigureOut">
              <a:rPr lang="fa-IR" smtClean="0">
                <a:solidFill>
                  <a:srgbClr val="FFF39D"/>
                </a:solidFill>
              </a:rPr>
              <a:pPr/>
              <a:t>1443/12/03</a:t>
            </a:fld>
            <a:endParaRPr lang="fa-IR">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AEF414F-14EF-469E-93D6-7C3B3361AA2F}" type="slidenum">
              <a:rPr lang="fa-IR" smtClean="0"/>
              <a:pPr/>
              <a:t>‹#›</a:t>
            </a:fld>
            <a:endParaRPr lang="fa-IR"/>
          </a:p>
        </p:txBody>
      </p:sp>
    </p:spTree>
    <p:extLst>
      <p:ext uri="{BB962C8B-B14F-4D97-AF65-F5344CB8AC3E}">
        <p14:creationId xmlns:p14="http://schemas.microsoft.com/office/powerpoint/2010/main" val="30829222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3A0C70-7F37-4CE1-8A13-85C9ABB5E376}" type="datetimeFigureOut">
              <a:rPr lang="fa-IR" smtClean="0">
                <a:solidFill>
                  <a:srgbClr val="575F6D"/>
                </a:solidFill>
              </a:rPr>
              <a:pPr/>
              <a:t>1443/12/03</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BAEF414F-14EF-469E-93D6-7C3B3361AA2F}"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08370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43A0C70-7F37-4CE1-8A13-85C9ABB5E376}" type="datetimeFigureOut">
              <a:rPr lang="fa-IR" smtClean="0">
                <a:solidFill>
                  <a:srgbClr val="575F6D"/>
                </a:solidFill>
              </a:rPr>
              <a:pPr/>
              <a:t>1443/12/03</a:t>
            </a:fld>
            <a:endParaRPr lang="fa-IR">
              <a:solidFill>
                <a:srgbClr val="575F6D"/>
              </a:solidFill>
            </a:endParaRPr>
          </a:p>
        </p:txBody>
      </p:sp>
      <p:sp>
        <p:nvSpPr>
          <p:cNvPr id="8" name="Footer Placeholder 7"/>
          <p:cNvSpPr>
            <a:spLocks noGrp="1"/>
          </p:cNvSpPr>
          <p:nvPr>
            <p:ph type="ftr" sz="quarter" idx="11"/>
          </p:nvPr>
        </p:nvSpPr>
        <p:spPr/>
        <p:txBody>
          <a:bodyPr/>
          <a:lstStyle/>
          <a:p>
            <a:endParaRPr lang="fa-IR">
              <a:solidFill>
                <a:srgbClr val="575F6D"/>
              </a:solidFill>
            </a:endParaRPr>
          </a:p>
        </p:txBody>
      </p:sp>
      <p:sp>
        <p:nvSpPr>
          <p:cNvPr id="9" name="Slide Number Placeholder 8"/>
          <p:cNvSpPr>
            <a:spLocks noGrp="1"/>
          </p:cNvSpPr>
          <p:nvPr>
            <p:ph type="sldNum" sz="quarter" idx="12"/>
          </p:nvPr>
        </p:nvSpPr>
        <p:spPr/>
        <p:txBody>
          <a:bodyPr/>
          <a:lstStyle/>
          <a:p>
            <a:fld id="{BAEF414F-14EF-469E-93D6-7C3B3361AA2F}"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08614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43A0C70-7F37-4CE1-8A13-85C9ABB5E376}" type="datetimeFigureOut">
              <a:rPr lang="fa-IR" smtClean="0">
                <a:solidFill>
                  <a:srgbClr val="575F6D"/>
                </a:solidFill>
              </a:rPr>
              <a:pPr/>
              <a:t>1443/12/03</a:t>
            </a:fld>
            <a:endParaRPr lang="fa-IR">
              <a:solidFill>
                <a:srgbClr val="575F6D"/>
              </a:solidFill>
            </a:endParaRPr>
          </a:p>
        </p:txBody>
      </p:sp>
      <p:sp>
        <p:nvSpPr>
          <p:cNvPr id="7" name="Slide Number Placeholder 6"/>
          <p:cNvSpPr>
            <a:spLocks noGrp="1"/>
          </p:cNvSpPr>
          <p:nvPr>
            <p:ph type="sldNum" sz="quarter" idx="11"/>
          </p:nvPr>
        </p:nvSpPr>
        <p:spPr/>
        <p:txBody>
          <a:bodyPr rtlCol="0"/>
          <a:lstStyle/>
          <a:p>
            <a:fld id="{BAEF414F-14EF-469E-93D6-7C3B3361AA2F}"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solidFill>
                <a:srgbClr val="575F6D"/>
              </a:solidFill>
            </a:endParaRPr>
          </a:p>
        </p:txBody>
      </p:sp>
    </p:spTree>
    <p:extLst>
      <p:ext uri="{BB962C8B-B14F-4D97-AF65-F5344CB8AC3E}">
        <p14:creationId xmlns:p14="http://schemas.microsoft.com/office/powerpoint/2010/main" val="3180153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A0C70-7F37-4CE1-8A13-85C9ABB5E376}" type="datetimeFigureOut">
              <a:rPr lang="fa-IR" smtClean="0">
                <a:solidFill>
                  <a:srgbClr val="575F6D"/>
                </a:solidFill>
              </a:rPr>
              <a:pPr/>
              <a:t>1443/12/03</a:t>
            </a:fld>
            <a:endParaRPr lang="fa-IR">
              <a:solidFill>
                <a:srgbClr val="575F6D"/>
              </a:solidFill>
            </a:endParaRPr>
          </a:p>
        </p:txBody>
      </p:sp>
      <p:sp>
        <p:nvSpPr>
          <p:cNvPr id="3" name="Footer Placeholder 2"/>
          <p:cNvSpPr>
            <a:spLocks noGrp="1"/>
          </p:cNvSpPr>
          <p:nvPr>
            <p:ph type="ftr" sz="quarter" idx="11"/>
          </p:nvPr>
        </p:nvSpPr>
        <p:spPr/>
        <p:txBody>
          <a:bodyPr/>
          <a:lstStyle/>
          <a:p>
            <a:endParaRPr lang="fa-IR">
              <a:solidFill>
                <a:srgbClr val="575F6D"/>
              </a:solidFill>
            </a:endParaRPr>
          </a:p>
        </p:txBody>
      </p:sp>
      <p:sp>
        <p:nvSpPr>
          <p:cNvPr id="4" name="Slide Number Placeholder 3"/>
          <p:cNvSpPr>
            <a:spLocks noGrp="1"/>
          </p:cNvSpPr>
          <p:nvPr>
            <p:ph type="sldNum" sz="quarter" idx="12"/>
          </p:nvPr>
        </p:nvSpPr>
        <p:spPr/>
        <p:txBody>
          <a:bodyPr/>
          <a:lstStyle/>
          <a:p>
            <a:fld id="{BAEF414F-14EF-469E-93D6-7C3B3361AA2F}" type="slidenum">
              <a:rPr lang="fa-IR" smtClean="0"/>
              <a:pPr/>
              <a:t>‹#›</a:t>
            </a:fld>
            <a:endParaRPr lang="fa-IR"/>
          </a:p>
        </p:txBody>
      </p:sp>
    </p:spTree>
    <p:extLst>
      <p:ext uri="{BB962C8B-B14F-4D97-AF65-F5344CB8AC3E}">
        <p14:creationId xmlns:p14="http://schemas.microsoft.com/office/powerpoint/2010/main" val="3831268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43A0C70-7F37-4CE1-8A13-85C9ABB5E376}" type="datetimeFigureOut">
              <a:rPr lang="fa-IR" smtClean="0">
                <a:solidFill>
                  <a:srgbClr val="575F6D"/>
                </a:solidFill>
              </a:rPr>
              <a:pPr/>
              <a:t>1443/12/03</a:t>
            </a:fld>
            <a:endParaRPr lang="fa-IR">
              <a:solidFill>
                <a:srgbClr val="575F6D"/>
              </a:solidFill>
            </a:endParaRPr>
          </a:p>
        </p:txBody>
      </p:sp>
      <p:sp>
        <p:nvSpPr>
          <p:cNvPr id="22" name="Slide Number Placeholder 21"/>
          <p:cNvSpPr>
            <a:spLocks noGrp="1"/>
          </p:cNvSpPr>
          <p:nvPr>
            <p:ph type="sldNum" sz="quarter" idx="15"/>
          </p:nvPr>
        </p:nvSpPr>
        <p:spPr/>
        <p:txBody>
          <a:bodyPr rtlCol="0"/>
          <a:lstStyle/>
          <a:p>
            <a:fld id="{BAEF414F-14EF-469E-93D6-7C3B3361AA2F}"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solidFill>
                <a:srgbClr val="575F6D"/>
              </a:solidFill>
            </a:endParaRPr>
          </a:p>
        </p:txBody>
      </p:sp>
    </p:spTree>
    <p:extLst>
      <p:ext uri="{BB962C8B-B14F-4D97-AF65-F5344CB8AC3E}">
        <p14:creationId xmlns:p14="http://schemas.microsoft.com/office/powerpoint/2010/main" val="2700023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21F411-98F6-4C46-BF0D-C8F1E651D6FE}" type="datetime1">
              <a:rPr lang="en-US" smtClean="0">
                <a:solidFill>
                  <a:srgbClr val="696464"/>
                </a:solidFill>
              </a:rPr>
              <a:pPr/>
              <a:t>7/2/2022</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9C08D2DA-58F0-4D5D-8980-BC486787EBE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28687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dirty="0">
              <a:solidFill>
                <a:prstClr val="black"/>
              </a:solidFill>
            </a:endParaRPr>
          </a:p>
        </p:txBody>
      </p:sp>
      <p:sp>
        <p:nvSpPr>
          <p:cNvPr id="17" name="Date Placeholder 16"/>
          <p:cNvSpPr>
            <a:spLocks noGrp="1"/>
          </p:cNvSpPr>
          <p:nvPr>
            <p:ph type="dt" sz="half" idx="10"/>
          </p:nvPr>
        </p:nvSpPr>
        <p:spPr/>
        <p:txBody>
          <a:bodyPr rtlCol="0"/>
          <a:lstStyle/>
          <a:p>
            <a:fld id="{C43A0C70-7F37-4CE1-8A13-85C9ABB5E376}" type="datetimeFigureOut">
              <a:rPr lang="fa-IR" smtClean="0">
                <a:solidFill>
                  <a:srgbClr val="575F6D"/>
                </a:solidFill>
              </a:rPr>
              <a:pPr/>
              <a:t>1443/12/03</a:t>
            </a:fld>
            <a:endParaRPr lang="fa-IR">
              <a:solidFill>
                <a:srgbClr val="575F6D"/>
              </a:solidFill>
            </a:endParaRPr>
          </a:p>
        </p:txBody>
      </p:sp>
      <p:sp>
        <p:nvSpPr>
          <p:cNvPr id="18" name="Slide Number Placeholder 17"/>
          <p:cNvSpPr>
            <a:spLocks noGrp="1"/>
          </p:cNvSpPr>
          <p:nvPr>
            <p:ph type="sldNum" sz="quarter" idx="11"/>
          </p:nvPr>
        </p:nvSpPr>
        <p:spPr/>
        <p:txBody>
          <a:bodyPr rtlCol="0"/>
          <a:lstStyle/>
          <a:p>
            <a:fld id="{BAEF414F-14EF-469E-93D6-7C3B3361AA2F}"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solidFill>
                <a:srgbClr val="575F6D"/>
              </a:solidFill>
            </a:endParaRPr>
          </a:p>
        </p:txBody>
      </p:sp>
    </p:spTree>
    <p:extLst>
      <p:ext uri="{BB962C8B-B14F-4D97-AF65-F5344CB8AC3E}">
        <p14:creationId xmlns:p14="http://schemas.microsoft.com/office/powerpoint/2010/main" val="3124923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3A0C70-7F37-4CE1-8A13-85C9ABB5E376}" type="datetimeFigureOut">
              <a:rPr lang="fa-IR" smtClean="0">
                <a:solidFill>
                  <a:srgbClr val="575F6D"/>
                </a:solidFill>
              </a:rPr>
              <a:pPr/>
              <a:t>1443/12/03</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BAEF414F-14EF-469E-93D6-7C3B3361AA2F}" type="slidenum">
              <a:rPr lang="fa-IR" smtClean="0"/>
              <a:pPr/>
              <a:t>‹#›</a:t>
            </a:fld>
            <a:endParaRPr lang="fa-IR"/>
          </a:p>
        </p:txBody>
      </p:sp>
    </p:spTree>
    <p:extLst>
      <p:ext uri="{BB962C8B-B14F-4D97-AF65-F5344CB8AC3E}">
        <p14:creationId xmlns:p14="http://schemas.microsoft.com/office/powerpoint/2010/main" val="131672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3A0C70-7F37-4CE1-8A13-85C9ABB5E376}" type="datetimeFigureOut">
              <a:rPr lang="fa-IR" smtClean="0">
                <a:solidFill>
                  <a:srgbClr val="575F6D"/>
                </a:solidFill>
              </a:rPr>
              <a:pPr/>
              <a:t>1443/12/03</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BAEF414F-14EF-469E-93D6-7C3B3361AA2F}" type="slidenum">
              <a:rPr lang="fa-IR" smtClean="0"/>
              <a:pPr/>
              <a:t>‹#›</a:t>
            </a:fld>
            <a:endParaRPr lang="fa-IR"/>
          </a:p>
        </p:txBody>
      </p:sp>
    </p:spTree>
    <p:extLst>
      <p:ext uri="{BB962C8B-B14F-4D97-AF65-F5344CB8AC3E}">
        <p14:creationId xmlns:p14="http://schemas.microsoft.com/office/powerpoint/2010/main" val="247193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61"/>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6"/>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AE5529-3CCF-46D0-A082-B642145E8D11}" type="datetime1">
              <a:rPr lang="en-US" smtClean="0">
                <a:solidFill>
                  <a:srgbClr val="696464"/>
                </a:solidFill>
              </a:rPr>
              <a:pPr/>
              <a:t>7/2/2022</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9" y="2341481"/>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9"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9C08D2DA-58F0-4D5D-8980-BC486787EBE1}" type="slidenum">
              <a:rPr lang="en-US" smtClean="0"/>
              <a:pPr/>
              <a:t>‹#›</a:t>
            </a:fld>
            <a:endParaRPr lang="en-US"/>
          </a:p>
        </p:txBody>
      </p:sp>
    </p:spTree>
    <p:extLst>
      <p:ext uri="{BB962C8B-B14F-4D97-AF65-F5344CB8AC3E}">
        <p14:creationId xmlns:p14="http://schemas.microsoft.com/office/powerpoint/2010/main" val="18482166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A23DB10-33C2-4252-A27D-DDFFAC708856}" type="datetime1">
              <a:rPr lang="en-US" smtClean="0">
                <a:solidFill>
                  <a:srgbClr val="696464"/>
                </a:solidFill>
              </a:rPr>
              <a:pPr/>
              <a:t>7/2/2022</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9C08D2DA-58F0-4D5D-8980-BC486787EBE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4585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C12F3C9-FF50-44EA-B8CE-8951C9F5AB95}" type="datetime1">
              <a:rPr lang="en-US" smtClean="0">
                <a:solidFill>
                  <a:srgbClr val="696464"/>
                </a:solidFill>
              </a:rPr>
              <a:pPr/>
              <a:t>7/2/2022</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9C08D2DA-58F0-4D5D-8980-BC486787EBE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5901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4BEDDD-A3CD-4C31-8923-DBED7591529B}" type="datetime1">
              <a:rPr lang="en-US" smtClean="0">
                <a:solidFill>
                  <a:srgbClr val="696464"/>
                </a:solidFill>
              </a:rPr>
              <a:pPr/>
              <a:t>7/2/2022</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9C08D2DA-58F0-4D5D-8980-BC486787EBE1}" type="slidenum">
              <a:rPr lang="en-US" smtClean="0"/>
              <a:pPr/>
              <a:t>‹#›</a:t>
            </a:fld>
            <a:endParaRPr lang="en-US"/>
          </a:p>
        </p:txBody>
      </p:sp>
    </p:spTree>
    <p:extLst>
      <p:ext uri="{BB962C8B-B14F-4D97-AF65-F5344CB8AC3E}">
        <p14:creationId xmlns:p14="http://schemas.microsoft.com/office/powerpoint/2010/main" val="328360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93F04-BF75-482F-8485-36E183F35973}" type="datetime1">
              <a:rPr lang="en-US" smtClean="0">
                <a:solidFill>
                  <a:srgbClr val="696464"/>
                </a:solidFill>
              </a:rPr>
              <a:pPr/>
              <a:t>7/2/2022</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9C08D2DA-58F0-4D5D-8980-BC486787EBE1}" type="slidenum">
              <a:rPr lang="en-US" smtClean="0"/>
              <a:pPr/>
              <a:t>‹#›</a:t>
            </a:fld>
            <a:endParaRPr lang="en-US"/>
          </a:p>
        </p:txBody>
      </p:sp>
    </p:spTree>
    <p:extLst>
      <p:ext uri="{BB962C8B-B14F-4D97-AF65-F5344CB8AC3E}">
        <p14:creationId xmlns:p14="http://schemas.microsoft.com/office/powerpoint/2010/main" val="226049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20B01E-290C-43BA-8305-05CF4911DEB5}" type="datetime1">
              <a:rPr lang="en-US" smtClean="0">
                <a:solidFill>
                  <a:srgbClr val="696464"/>
                </a:solidFill>
              </a:rPr>
              <a:pPr/>
              <a:t>7/2/2022</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9C08D2DA-58F0-4D5D-8980-BC486787EBE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5843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028658-0A25-4689-9881-C63DA17B1CC9}" type="datetime1">
              <a:rPr lang="en-US" smtClean="0">
                <a:solidFill>
                  <a:srgbClr val="696464"/>
                </a:solidFill>
              </a:rPr>
              <a:pPr/>
              <a:t>7/2/2022</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9C08D2DA-58F0-4D5D-8980-BC486787EBE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10" y="4650480"/>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3" y="4773230"/>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11" y="66681"/>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78423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8AB5223-1962-4924-A3D5-B62D5BCEE3D1}" type="datetime1">
              <a:rPr lang="en-US" smtClean="0">
                <a:solidFill>
                  <a:srgbClr val="696464"/>
                </a:solidFill>
              </a:rPr>
              <a:pPr/>
              <a:t>7/2/2022</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C08D2DA-58F0-4D5D-8980-BC486787EBE1}" type="slidenum">
              <a:rPr lang="en-US" smtClean="0"/>
              <a:pPr/>
              <a:t>‹#›</a:t>
            </a:fld>
            <a:endParaRPr lang="en-US"/>
          </a:p>
        </p:txBody>
      </p:sp>
    </p:spTree>
    <p:extLst>
      <p:ext uri="{BB962C8B-B14F-4D97-AF65-F5344CB8AC3E}">
        <p14:creationId xmlns:p14="http://schemas.microsoft.com/office/powerpoint/2010/main" val="157459361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rtl="1"/>
            <a:fld id="{C43A0C70-7F37-4CE1-8A13-85C9ABB5E376}" type="datetimeFigureOut">
              <a:rPr lang="fa-IR" smtClean="0">
                <a:solidFill>
                  <a:srgbClr val="575F6D"/>
                </a:solidFill>
              </a:rPr>
              <a:pPr rtl="1"/>
              <a:t>1443/12/03</a:t>
            </a:fld>
            <a:endParaRPr lang="fa-IR">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rtl="1"/>
            <a:endParaRPr lang="fa-IR">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rtl="1"/>
            <a:fld id="{BAEF414F-14EF-469E-93D6-7C3B3361AA2F}" type="slidenum">
              <a:rPr lang="fa-IR" smtClean="0"/>
              <a:pPr rtl="1"/>
              <a:t>‹#›</a:t>
            </a:fld>
            <a:endParaRPr lang="fa-IR"/>
          </a:p>
        </p:txBody>
      </p:sp>
    </p:spTree>
    <p:extLst>
      <p:ext uri="{BB962C8B-B14F-4D97-AF65-F5344CB8AC3E}">
        <p14:creationId xmlns:p14="http://schemas.microsoft.com/office/powerpoint/2010/main" val="101525264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272808" cy="2880320"/>
          </a:xfrm>
        </p:spPr>
        <p:txBody>
          <a:bodyPr>
            <a:normAutofit/>
          </a:bodyPr>
          <a:lstStyle/>
          <a:p>
            <a:pPr algn="ctr" eaLnBrk="1" fontAlgn="auto" hangingPunct="1">
              <a:spcAft>
                <a:spcPts val="0"/>
              </a:spcAft>
              <a:defRPr/>
            </a:pPr>
            <a:r>
              <a:rPr lang="fa-IR" sz="4800" b="1" dirty="0">
                <a:cs typeface="B Zar" panose="00000400000000000000" pitchFamily="2" charset="-78"/>
              </a:rPr>
              <a:t>هوش چندگانه </a:t>
            </a:r>
            <a:r>
              <a:rPr lang="fa-IR" sz="4800" b="1" dirty="0" smtClean="0">
                <a:cs typeface="B Zar" panose="00000400000000000000" pitchFamily="2" charset="-78"/>
              </a:rPr>
              <a:t>گاردنر</a:t>
            </a:r>
            <a:r>
              <a:rPr lang="en-US" sz="4800" b="1" dirty="0" smtClean="0">
                <a:cs typeface="B Zar" panose="00000400000000000000" pitchFamily="2" charset="-78"/>
              </a:rPr>
              <a:t/>
            </a:r>
            <a:br>
              <a:rPr lang="en-US" sz="4800" b="1" dirty="0" smtClean="0">
                <a:cs typeface="B Zar" panose="00000400000000000000" pitchFamily="2" charset="-78"/>
              </a:rPr>
            </a:br>
            <a:r>
              <a:rPr lang="fa-IR" sz="4800" b="1" dirty="0" smtClean="0">
                <a:cs typeface="B Zar" panose="00000400000000000000" pitchFamily="2" charset="-78"/>
              </a:rPr>
              <a:t>مبانی نظری-پرسشنامه</a:t>
            </a:r>
            <a:endParaRPr lang="fa-IR" sz="4800" b="1" dirty="0">
              <a:cs typeface="B Zar" panose="00000400000000000000" pitchFamily="2" charset="-78"/>
            </a:endParaRPr>
          </a:p>
        </p:txBody>
      </p:sp>
      <p:sp>
        <p:nvSpPr>
          <p:cNvPr id="7171" name="AutoShape 2" descr="http://blogcod.parsskin.com/zibasazi/mazhabi/48.gif"/>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pitchFamily="34" charset="0"/>
              </a:defRPr>
            </a:lvl4pPr>
            <a:lvl5pPr marL="2057400" indent="-228600" algn="r" rtl="1" eaLnBrk="0" hangingPunct="0">
              <a:spcBef>
                <a:spcPts val="350"/>
              </a:spcBef>
              <a:buClr>
                <a:schemeClr val="accent2"/>
              </a:buClr>
              <a:buFont typeface="Wingdings 2" pitchFamily="18" charset="2"/>
              <a:buChar char=""/>
              <a:defRPr>
                <a:solidFill>
                  <a:schemeClr val="tx1"/>
                </a:solidFill>
                <a:latin typeface="Lucida Sans Unicode" pitchFamily="34" charset="0"/>
                <a:cs typeface="Arial"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pitchFamily="34" charset="0"/>
              </a:defRPr>
            </a:lvl9pPr>
          </a:lstStyle>
          <a:p>
            <a:pPr eaLnBrk="1" hangingPunct="1">
              <a:spcBef>
                <a:spcPct val="0"/>
              </a:spcBef>
              <a:buClrTx/>
              <a:buSzTx/>
              <a:buFontTx/>
              <a:buNone/>
            </a:pPr>
            <a:endParaRPr lang="fa-IR" altLang="en-US" sz="1800"/>
          </a:p>
        </p:txBody>
      </p:sp>
      <p:pic>
        <p:nvPicPr>
          <p:cNvPr id="7173" name="Enya - Track  8.mp3">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728" y="3645024"/>
            <a:ext cx="5198584"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51063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7838" y="1481138"/>
            <a:ext cx="6938962" cy="4525962"/>
          </a:xfrm>
        </p:spPr>
        <p:style>
          <a:lnRef idx="1">
            <a:schemeClr val="accent1"/>
          </a:lnRef>
          <a:fillRef idx="2">
            <a:schemeClr val="accent1"/>
          </a:fillRef>
          <a:effectRef idx="1">
            <a:schemeClr val="accent1"/>
          </a:effectRef>
          <a:fontRef idx="minor">
            <a:schemeClr val="dk1"/>
          </a:fontRef>
        </p:style>
        <p:txBody>
          <a:bodyPr>
            <a:normAutofit fontScale="32500" lnSpcReduction="20000"/>
          </a:bodyPr>
          <a:lstStyle/>
          <a:p>
            <a:pPr marL="365760" indent="-256032" eaLnBrk="1" fontAlgn="auto" hangingPunct="1">
              <a:lnSpc>
                <a:spcPct val="170000"/>
              </a:lnSpc>
              <a:spcAft>
                <a:spcPts val="0"/>
              </a:spcAft>
              <a:buFont typeface="Wingdings 3"/>
              <a:buChar char=""/>
              <a:defRPr/>
            </a:pPr>
            <a:r>
              <a:rPr lang="fa-IR" sz="7400" b="1" dirty="0" smtClean="0">
                <a:cs typeface="B Zar" panose="00000400000000000000" pitchFamily="2" charset="-78"/>
              </a:rPr>
              <a:t>مهارت هاي آنها شامل موارد زير است:</a:t>
            </a:r>
            <a:br>
              <a:rPr lang="fa-IR" sz="7400" b="1" dirty="0" smtClean="0">
                <a:cs typeface="B Zar" panose="00000400000000000000" pitchFamily="2" charset="-78"/>
              </a:rPr>
            </a:br>
            <a:r>
              <a:rPr lang="fa-IR" sz="7400" b="1" dirty="0" smtClean="0">
                <a:cs typeface="B Zar" panose="00000400000000000000" pitchFamily="2" charset="-78"/>
              </a:rPr>
              <a:t>ساختن پازل، خواندن، نوشتن، درک نمودارها و شکل ها، حس جهت شناسي خوب، طراحي، نقاشي، ساختن استعاره ها و تمثيل هاي تصويري (احتمالا از طريق هنرهاي تجسمي)،دستکاري کردن تصاوير، ساختن، تعمير کردن و طراحي وسايل عملي، تفسير تصاوير ديداري.</a:t>
            </a:r>
            <a:r>
              <a:rPr lang="fa-IR" sz="4400" b="1" dirty="0" smtClean="0">
                <a:cs typeface="B Zar" panose="00000400000000000000" pitchFamily="2" charset="-78"/>
              </a:rPr>
              <a:t/>
            </a:r>
            <a:br>
              <a:rPr lang="fa-IR" sz="4400" b="1" dirty="0" smtClean="0">
                <a:cs typeface="B Zar" panose="00000400000000000000" pitchFamily="2" charset="-78"/>
              </a:rPr>
            </a:br>
            <a:r>
              <a:rPr lang="fa-IR" sz="4400" b="1" dirty="0" smtClean="0">
                <a:cs typeface="B Zar" panose="00000400000000000000" pitchFamily="2" charset="-78"/>
              </a:rPr>
              <a:t/>
            </a:r>
            <a:br>
              <a:rPr lang="fa-IR" sz="4400" b="1" dirty="0" smtClean="0">
                <a:cs typeface="B Zar" panose="00000400000000000000" pitchFamily="2" charset="-78"/>
              </a:rPr>
            </a:br>
            <a:r>
              <a:rPr lang="fa-IR" sz="4400" b="1" dirty="0" smtClean="0">
                <a:cs typeface="B Zar" panose="00000400000000000000" pitchFamily="2" charset="-78"/>
              </a:rPr>
              <a:t/>
            </a:r>
            <a:br>
              <a:rPr lang="fa-IR" sz="4400" b="1" dirty="0" smtClean="0">
                <a:cs typeface="B Zar" panose="00000400000000000000" pitchFamily="2" charset="-78"/>
              </a:rPr>
            </a:br>
            <a:r>
              <a:rPr lang="fa-IR" dirty="0" smtClean="0">
                <a:cs typeface="B Zar" panose="00000400000000000000" pitchFamily="2" charset="-78"/>
              </a:rPr>
              <a:t/>
            </a:r>
            <a:br>
              <a:rPr lang="fa-IR" dirty="0" smtClean="0">
                <a:cs typeface="B Zar" panose="00000400000000000000" pitchFamily="2" charset="-78"/>
              </a:rPr>
            </a:br>
            <a:endParaRPr lang="fa-IR" dirty="0">
              <a:cs typeface="B Zar" panose="00000400000000000000" pitchFamily="2" charset="-78"/>
            </a:endParaRPr>
          </a:p>
        </p:txBody>
      </p:sp>
      <p:sp>
        <p:nvSpPr>
          <p:cNvPr id="3" name="Title 2"/>
          <p:cNvSpPr>
            <a:spLocks noGrp="1"/>
          </p:cNvSpPr>
          <p:nvPr>
            <p:ph type="title"/>
          </p:nvPr>
        </p:nvSpPr>
        <p:spPr/>
        <p:txBody>
          <a:bodyPr/>
          <a:lstStyle/>
          <a:p>
            <a:pPr algn="ctr" eaLnBrk="1" fontAlgn="auto" hangingPunct="1">
              <a:spcAft>
                <a:spcPts val="0"/>
              </a:spcAft>
              <a:defRPr/>
            </a:pPr>
            <a:r>
              <a:rPr lang="fa-IR" dirty="0" smtClean="0">
                <a:solidFill>
                  <a:srgbClr val="C00000"/>
                </a:solidFill>
                <a:cs typeface="B Zar" panose="00000400000000000000" pitchFamily="2" charset="-78"/>
              </a:rPr>
              <a:t>هوش ديداري / فضايي</a:t>
            </a:r>
            <a:endParaRPr lang="fa-IR" dirty="0">
              <a:solidFill>
                <a:srgbClr val="C00000"/>
              </a:solidFill>
              <a:cs typeface="B Zar" panose="00000400000000000000" pitchFamily="2" charset="-78"/>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721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1747838" y="1481138"/>
            <a:ext cx="6938962" cy="4525962"/>
          </a:xfrm>
        </p:spPr>
        <p:style>
          <a:lnRef idx="1">
            <a:schemeClr val="accent5"/>
          </a:lnRef>
          <a:fillRef idx="2">
            <a:schemeClr val="accent5"/>
          </a:fillRef>
          <a:effectRef idx="1">
            <a:schemeClr val="accent5"/>
          </a:effectRef>
          <a:fontRef idx="minor">
            <a:schemeClr val="dk1"/>
          </a:fontRef>
        </p:style>
        <p:txBody>
          <a:bodyPr/>
          <a:lstStyle/>
          <a:p>
            <a:pPr eaLnBrk="1" hangingPunct="1">
              <a:lnSpc>
                <a:spcPct val="150000"/>
              </a:lnSpc>
            </a:pPr>
            <a:r>
              <a:rPr lang="fa-IR" altLang="en-US" sz="3200" b="1" dirty="0" smtClean="0">
                <a:cs typeface="B Zar" pitchFamily="2" charset="-78"/>
              </a:rPr>
              <a:t>شغل هاي مناسب براي آنها عبارتند از:</a:t>
            </a:r>
            <a:br>
              <a:rPr lang="fa-IR" altLang="en-US" sz="3200" b="1" dirty="0" smtClean="0">
                <a:cs typeface="B Zar" pitchFamily="2" charset="-78"/>
              </a:rPr>
            </a:br>
            <a:r>
              <a:rPr lang="fa-IR" altLang="en-US" sz="3200" b="1" dirty="0" smtClean="0">
                <a:cs typeface="B Zar" pitchFamily="2" charset="-78"/>
              </a:rPr>
              <a:t>دريانورد،مجسمه ساز، هنرمند تجسمي، مخترع، کاشف، معمار، طراح داخلي، مکانيک، مهندس </a:t>
            </a:r>
            <a:br>
              <a:rPr lang="fa-IR" altLang="en-US" sz="3200" b="1" dirty="0" smtClean="0">
                <a:cs typeface="B Zar" pitchFamily="2" charset="-78"/>
              </a:rPr>
            </a:br>
            <a:r>
              <a:rPr lang="fa-IR" altLang="en-US" sz="1800" dirty="0" smtClean="0">
                <a:cs typeface="B Zar" pitchFamily="2" charset="-78"/>
              </a:rPr>
              <a:t/>
            </a:r>
            <a:br>
              <a:rPr lang="fa-IR" altLang="en-US" sz="1800" dirty="0" smtClean="0">
                <a:cs typeface="B Zar" pitchFamily="2" charset="-78"/>
              </a:rPr>
            </a:br>
            <a:endParaRPr lang="fa-IR" altLang="en-US" sz="1800" dirty="0" smtClean="0">
              <a:cs typeface="B Zar" pitchFamily="2" charset="-78"/>
            </a:endParaRPr>
          </a:p>
        </p:txBody>
      </p:sp>
      <p:sp>
        <p:nvSpPr>
          <p:cNvPr id="3" name="Title 2"/>
          <p:cNvSpPr>
            <a:spLocks noGrp="1"/>
          </p:cNvSpPr>
          <p:nvPr>
            <p:ph type="title"/>
          </p:nvPr>
        </p:nvSpPr>
        <p:spPr/>
        <p:txBody>
          <a:bodyPr/>
          <a:lstStyle/>
          <a:p>
            <a:pPr algn="ctr" eaLnBrk="1" fontAlgn="auto" hangingPunct="1">
              <a:spcAft>
                <a:spcPts val="0"/>
              </a:spcAft>
              <a:defRPr/>
            </a:pPr>
            <a:r>
              <a:rPr lang="fa-IR" dirty="0" smtClean="0">
                <a:solidFill>
                  <a:srgbClr val="C00000"/>
                </a:solidFill>
                <a:cs typeface="B Zar" panose="00000400000000000000" pitchFamily="2" charset="-78"/>
              </a:rPr>
              <a:t>هوش ديداري / فضايي</a:t>
            </a:r>
            <a:endParaRPr lang="fa-IR" dirty="0">
              <a:solidFill>
                <a:srgbClr val="C00000"/>
              </a:solidFill>
              <a:cs typeface="B Zar" panose="00000400000000000000" pitchFamily="2" charset="-78"/>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13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365760" indent="-256032" eaLnBrk="1" fontAlgn="auto" hangingPunct="1">
              <a:lnSpc>
                <a:spcPct val="150000"/>
              </a:lnSpc>
              <a:spcAft>
                <a:spcPts val="0"/>
              </a:spcAft>
              <a:buFont typeface="Wingdings 3"/>
              <a:buChar char=""/>
              <a:defRPr/>
            </a:pPr>
            <a:r>
              <a:rPr lang="fa-IR" sz="3500" b="1" dirty="0" smtClean="0">
                <a:cs typeface="B Zar" panose="00000400000000000000" pitchFamily="2" charset="-78"/>
              </a:rPr>
              <a:t/>
            </a:r>
            <a:br>
              <a:rPr lang="fa-IR" sz="3500" b="1" dirty="0" smtClean="0">
                <a:cs typeface="B Zar" panose="00000400000000000000" pitchFamily="2" charset="-78"/>
              </a:rPr>
            </a:br>
            <a:r>
              <a:rPr lang="fa-IR" sz="3500" b="1" dirty="0" smtClean="0">
                <a:cs typeface="B Zar" panose="00000400000000000000" pitchFamily="2" charset="-78"/>
              </a:rPr>
              <a:t>اين نوع هوش يعني توانايي استفاده از کلمات و زبان. اين يادگيرنده ها مهارت هاي شنيداري تکامل يافته اي دارند و معمولا سخنوران برجسته اي هستند. </a:t>
            </a:r>
            <a:endParaRPr lang="en-US" sz="3500" b="1" dirty="0" smtClean="0">
              <a:cs typeface="B Zar" panose="00000400000000000000" pitchFamily="2" charset="-78"/>
            </a:endParaRPr>
          </a:p>
          <a:p>
            <a:pPr marL="365760" indent="-256032" eaLnBrk="1" fontAlgn="auto" hangingPunct="1">
              <a:lnSpc>
                <a:spcPct val="150000"/>
              </a:lnSpc>
              <a:spcAft>
                <a:spcPts val="0"/>
              </a:spcAft>
              <a:buFont typeface="Wingdings 3"/>
              <a:buChar char=""/>
              <a:defRPr/>
            </a:pPr>
            <a:r>
              <a:rPr lang="fa-IR" sz="3500" b="1" dirty="0" smtClean="0">
                <a:cs typeface="B Zar" panose="00000400000000000000" pitchFamily="2" charset="-78"/>
              </a:rPr>
              <a:t>آنها به جاي تصاوير، با کلمات فکر مي کنند. </a:t>
            </a:r>
            <a:br>
              <a:rPr lang="fa-IR" sz="3500"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endParaRPr lang="fa-IR" b="1" dirty="0">
              <a:cs typeface="B Zar" panose="00000400000000000000" pitchFamily="2" charset="-78"/>
            </a:endParaRPr>
          </a:p>
        </p:txBody>
      </p:sp>
      <p:sp>
        <p:nvSpPr>
          <p:cNvPr id="3" name="Title 2"/>
          <p:cNvSpPr>
            <a:spLocks noGrp="1"/>
          </p:cNvSpPr>
          <p:nvPr>
            <p:ph type="title"/>
          </p:nvPr>
        </p:nvSpPr>
        <p:spPr/>
        <p:txBody>
          <a:bodyPr/>
          <a:lstStyle/>
          <a:p>
            <a:pPr algn="ctr" eaLnBrk="1" fontAlgn="auto" hangingPunct="1">
              <a:spcAft>
                <a:spcPts val="0"/>
              </a:spcAft>
              <a:defRPr/>
            </a:pPr>
            <a:r>
              <a:rPr lang="fa-IR" dirty="0" smtClean="0">
                <a:solidFill>
                  <a:srgbClr val="C00000"/>
                </a:solidFill>
                <a:cs typeface="B Zar" panose="00000400000000000000" pitchFamily="2" charset="-78"/>
              </a:rPr>
              <a:t>هوش کلامي/ زباني</a:t>
            </a:r>
            <a:endParaRPr lang="fa-IR" dirty="0">
              <a:solidFill>
                <a:srgbClr val="C00000"/>
              </a:solidFill>
              <a:cs typeface="B Zar" panose="00000400000000000000" pitchFamily="2" charset="-78"/>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0"/>
            <a:ext cx="1871663"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850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365760" indent="-256032" eaLnBrk="1" fontAlgn="auto" hangingPunct="1">
              <a:lnSpc>
                <a:spcPct val="150000"/>
              </a:lnSpc>
              <a:spcAft>
                <a:spcPts val="0"/>
              </a:spcAft>
              <a:buFont typeface="Wingdings 3"/>
              <a:buChar char=""/>
              <a:defRPr/>
            </a:pPr>
            <a:r>
              <a:rPr lang="fa-IR" sz="3300" b="1" dirty="0" smtClean="0">
                <a:cs typeface="B Zar" panose="00000400000000000000" pitchFamily="2" charset="-78"/>
              </a:rPr>
              <a:t/>
            </a:r>
            <a:br>
              <a:rPr lang="fa-IR" sz="3300" b="1" dirty="0" smtClean="0">
                <a:cs typeface="B Zar" panose="00000400000000000000" pitchFamily="2" charset="-78"/>
              </a:rPr>
            </a:br>
            <a:r>
              <a:rPr lang="fa-IR" sz="3300" b="1" dirty="0" smtClean="0">
                <a:cs typeface="B Zar" panose="00000400000000000000" pitchFamily="2" charset="-78"/>
              </a:rPr>
              <a:t>مهارت هاي آنها شامل موارد زير مي شود:</a:t>
            </a:r>
            <a:br>
              <a:rPr lang="fa-IR" sz="3300" b="1" dirty="0" smtClean="0">
                <a:cs typeface="B Zar" panose="00000400000000000000" pitchFamily="2" charset="-78"/>
              </a:rPr>
            </a:br>
            <a:r>
              <a:rPr lang="fa-IR" sz="3300" b="1" dirty="0" smtClean="0">
                <a:cs typeface="B Zar" panose="00000400000000000000" pitchFamily="2" charset="-78"/>
              </a:rPr>
              <a:t>گوش دادن، حرف زدن، قصه گويي، توضيح دادن، تدريس، استفاده از طنز، درک قالب و معني کلمه ها، يادآوري اطلاعات، قانع کردن ديگران به پذيرفتن نقطه نظر آنها، تحليل کاربرد زبان</a:t>
            </a: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endParaRPr lang="fa-IR" b="1" dirty="0">
              <a:cs typeface="B Zar" panose="00000400000000000000" pitchFamily="2" charset="-78"/>
            </a:endParaRPr>
          </a:p>
        </p:txBody>
      </p:sp>
      <p:sp>
        <p:nvSpPr>
          <p:cNvPr id="3" name="Title 2"/>
          <p:cNvSpPr>
            <a:spLocks noGrp="1"/>
          </p:cNvSpPr>
          <p:nvPr>
            <p:ph type="title"/>
          </p:nvPr>
        </p:nvSpPr>
        <p:spPr/>
        <p:txBody>
          <a:bodyPr/>
          <a:lstStyle/>
          <a:p>
            <a:pPr algn="ctr" eaLnBrk="1" fontAlgn="auto" hangingPunct="1">
              <a:spcAft>
                <a:spcPts val="0"/>
              </a:spcAft>
              <a:defRPr/>
            </a:pPr>
            <a:r>
              <a:rPr lang="fa-IR" dirty="0" smtClean="0">
                <a:solidFill>
                  <a:srgbClr val="C00000"/>
                </a:solidFill>
                <a:cs typeface="B Zar" panose="00000400000000000000" pitchFamily="2" charset="-78"/>
              </a:rPr>
              <a:t>هوش کلامي/ زباني</a:t>
            </a:r>
            <a:endParaRPr lang="fa-IR" dirty="0">
              <a:solidFill>
                <a:srgbClr val="C00000"/>
              </a:solidFill>
              <a:cs typeface="B Zar" panose="00000400000000000000" pitchFamily="2" charset="-78"/>
            </a:endParaRP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0"/>
            <a:ext cx="1871663"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144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eaLnBrk="1" hangingPunct="1">
              <a:lnSpc>
                <a:spcPct val="150000"/>
              </a:lnSpc>
            </a:pPr>
            <a:r>
              <a:rPr lang="fa-IR" altLang="en-US" dirty="0" smtClean="0"/>
              <a:t/>
            </a:r>
            <a:br>
              <a:rPr lang="fa-IR" altLang="en-US" dirty="0" smtClean="0"/>
            </a:br>
            <a:r>
              <a:rPr lang="fa-IR" altLang="en-US" dirty="0" smtClean="0"/>
              <a:t/>
            </a:r>
            <a:br>
              <a:rPr lang="fa-IR" altLang="en-US" dirty="0" smtClean="0"/>
            </a:br>
            <a:r>
              <a:rPr lang="fa-IR" altLang="en-US" sz="2800" b="1" dirty="0" smtClean="0">
                <a:cs typeface="B Zar" pitchFamily="2" charset="-78"/>
              </a:rPr>
              <a:t>شغل هاي مناسب براي آنها عبارتند از:</a:t>
            </a:r>
            <a:br>
              <a:rPr lang="fa-IR" altLang="en-US" sz="2800" b="1" dirty="0" smtClean="0">
                <a:cs typeface="B Zar" pitchFamily="2" charset="-78"/>
              </a:rPr>
            </a:br>
            <a:r>
              <a:rPr lang="fa-IR" altLang="en-US" sz="2800" b="1" dirty="0" smtClean="0">
                <a:cs typeface="B Zar" pitchFamily="2" charset="-78"/>
              </a:rPr>
              <a:t>شاعر، روزنامه نگار، نويسنده، معلم، وکيل، سياستمدار، مترجم</a:t>
            </a:r>
            <a:r>
              <a:rPr lang="fa-IR" altLang="en-US" dirty="0" smtClean="0"/>
              <a:t/>
            </a:r>
            <a:br>
              <a:rPr lang="fa-IR" altLang="en-US" dirty="0" smtClean="0"/>
            </a:br>
            <a:endParaRPr lang="fa-IR" altLang="en-US" dirty="0" smtClean="0"/>
          </a:p>
        </p:txBody>
      </p:sp>
      <p:sp>
        <p:nvSpPr>
          <p:cNvPr id="3" name="Title 2"/>
          <p:cNvSpPr>
            <a:spLocks noGrp="1"/>
          </p:cNvSpPr>
          <p:nvPr>
            <p:ph type="title"/>
          </p:nvPr>
        </p:nvSpPr>
        <p:spPr/>
        <p:txBody>
          <a:bodyPr/>
          <a:lstStyle/>
          <a:p>
            <a:pPr algn="ctr" eaLnBrk="1" fontAlgn="auto" hangingPunct="1">
              <a:spcAft>
                <a:spcPts val="0"/>
              </a:spcAft>
              <a:defRPr/>
            </a:pPr>
            <a:r>
              <a:rPr lang="fa-IR" dirty="0" smtClean="0">
                <a:solidFill>
                  <a:srgbClr val="C00000"/>
                </a:solidFill>
                <a:cs typeface="B Zar" panose="00000400000000000000" pitchFamily="2" charset="-78"/>
              </a:rPr>
              <a:t>هوش کلامي/ زباني</a:t>
            </a:r>
            <a:endParaRPr lang="fa-IR" dirty="0">
              <a:solidFill>
                <a:srgbClr val="C00000"/>
              </a:solidFill>
              <a:cs typeface="B Zar" panose="00000400000000000000" pitchFamily="2" charset="-78"/>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0"/>
            <a:ext cx="1871663"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708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00213"/>
            <a:ext cx="8229600" cy="4525962"/>
          </a:xfr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pPr marL="365760" indent="-256032" eaLnBrk="1" fontAlgn="auto" hangingPunct="1">
              <a:lnSpc>
                <a:spcPct val="160000"/>
              </a:lnSpc>
              <a:spcAft>
                <a:spcPts val="0"/>
              </a:spcAft>
              <a:buFont typeface="Wingdings 3"/>
              <a:buChar char=""/>
              <a:defRPr/>
            </a:pPr>
            <a:r>
              <a:rPr lang="fa-IR" b="1" dirty="0" smtClean="0">
                <a:cs typeface="B Zar" panose="00000400000000000000" pitchFamily="2" charset="-78"/>
              </a:rPr>
              <a:t/>
            </a:r>
            <a:br>
              <a:rPr lang="fa-IR" b="1" dirty="0" smtClean="0">
                <a:cs typeface="B Zar" panose="00000400000000000000" pitchFamily="2" charset="-78"/>
              </a:rPr>
            </a:br>
            <a:r>
              <a:rPr lang="fa-IR" sz="6000" b="1" dirty="0" smtClean="0">
                <a:cs typeface="B Zar" panose="00000400000000000000" pitchFamily="2" charset="-78"/>
              </a:rPr>
              <a:t>هوش منطقي / رياضي يعني توانايي استفاده از استدلال، منطق و اعداد. اين يادگيرنده ها به صورت مفهومي با استفاده از الگوهاي عددي و منطقي فکر مي کنند و از اين طريق بين اطلاعات مختلف رابطه برقرار مي کنند. </a:t>
            </a:r>
            <a:endParaRPr lang="en-US" sz="6000" b="1" dirty="0" smtClean="0">
              <a:cs typeface="B Zar" panose="00000400000000000000" pitchFamily="2" charset="-78"/>
            </a:endParaRPr>
          </a:p>
          <a:p>
            <a:pPr marL="365760" indent="-256032" eaLnBrk="1" fontAlgn="auto" hangingPunct="1">
              <a:lnSpc>
                <a:spcPct val="160000"/>
              </a:lnSpc>
              <a:spcAft>
                <a:spcPts val="0"/>
              </a:spcAft>
              <a:buFont typeface="Wingdings 3"/>
              <a:buChar char=""/>
              <a:defRPr/>
            </a:pPr>
            <a:r>
              <a:rPr lang="fa-IR" sz="6000" b="1" dirty="0" smtClean="0">
                <a:cs typeface="B Zar" panose="00000400000000000000" pitchFamily="2" charset="-78"/>
              </a:rPr>
              <a:t>آنهاا همواره در مورد دنياي اطرافشان کنجکاوند، سوال هاي زيادي مي پرسند و دوست دارند آزمايش کنند.</a:t>
            </a: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endParaRPr lang="fa-IR" b="1" dirty="0">
              <a:cs typeface="B Zar" panose="00000400000000000000" pitchFamily="2" charset="-78"/>
            </a:endParaRPr>
          </a:p>
        </p:txBody>
      </p:sp>
      <p:sp>
        <p:nvSpPr>
          <p:cNvPr id="3" name="Title 2"/>
          <p:cNvSpPr>
            <a:spLocks noGrp="1"/>
          </p:cNvSpPr>
          <p:nvPr>
            <p:ph type="title"/>
          </p:nvPr>
        </p:nvSpPr>
        <p:spPr/>
        <p:txBody>
          <a:bodyPr/>
          <a:lstStyle/>
          <a:p>
            <a:pPr algn="ctr" eaLnBrk="1" fontAlgn="auto" hangingPunct="1">
              <a:spcAft>
                <a:spcPts val="0"/>
              </a:spcAft>
              <a:defRPr/>
            </a:pPr>
            <a:r>
              <a:rPr lang="fa-IR" dirty="0" smtClean="0">
                <a:solidFill>
                  <a:srgbClr val="C00000"/>
                </a:solidFill>
                <a:cs typeface="B Zar" panose="00000400000000000000" pitchFamily="2" charset="-78"/>
              </a:rPr>
              <a:t>هوش منطقي / رياضي</a:t>
            </a:r>
            <a:endParaRPr lang="fa-IR" dirty="0">
              <a:solidFill>
                <a:srgbClr val="C00000"/>
              </a:solidFill>
              <a:cs typeface="B Zar" panose="00000400000000000000" pitchFamily="2" charset="-78"/>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75" y="-7938"/>
            <a:ext cx="2105025" cy="217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685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00213"/>
            <a:ext cx="8229600" cy="4525962"/>
          </a:xfrm>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365760" indent="-256032" eaLnBrk="1" fontAlgn="auto" hangingPunct="1">
              <a:lnSpc>
                <a:spcPct val="170000"/>
              </a:lnSpc>
              <a:spcAft>
                <a:spcPts val="0"/>
              </a:spcAft>
              <a:buFont typeface="Wingdings 3"/>
              <a:buChar char=""/>
              <a:defRPr/>
            </a:pP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r>
              <a:rPr lang="fa-IR" sz="5100" b="1" dirty="0" smtClean="0">
                <a:cs typeface="B Zar" panose="00000400000000000000" pitchFamily="2" charset="-78"/>
              </a:rPr>
              <a:t>مهارت هاي آنها شامل اين موارد مي شود:</a:t>
            </a:r>
            <a:br>
              <a:rPr lang="fa-IR" sz="5100" b="1" dirty="0" smtClean="0">
                <a:cs typeface="B Zar" panose="00000400000000000000" pitchFamily="2" charset="-78"/>
              </a:rPr>
            </a:br>
            <a:r>
              <a:rPr lang="fa-IR" sz="5100" b="1" dirty="0" smtClean="0">
                <a:cs typeface="B Zar" panose="00000400000000000000" pitchFamily="2" charset="-78"/>
              </a:rPr>
              <a:t>مسئله حل کردن، تقسيم بندي و طبقه بندي اطلاعات، کار کردن با مفاهيم انتزاعي براي درک رابطه شان با يکديگر، به کاربرددن زنجيره طولاني از استدلالها براي پيشرفت، انجام آزمايش هاي کنترل شده، سوال وکنجکاوي در پديده هاي طبيعي، انجام محاسبات پيچيده رياضي، کار کردن با شکل هاي هندسي</a:t>
            </a: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endParaRPr lang="fa-IR" b="1" dirty="0">
              <a:cs typeface="B Zar" panose="00000400000000000000" pitchFamily="2" charset="-78"/>
            </a:endParaRPr>
          </a:p>
        </p:txBody>
      </p:sp>
      <p:sp>
        <p:nvSpPr>
          <p:cNvPr id="3" name="Title 2"/>
          <p:cNvSpPr>
            <a:spLocks noGrp="1"/>
          </p:cNvSpPr>
          <p:nvPr>
            <p:ph type="title"/>
          </p:nvPr>
        </p:nvSpPr>
        <p:spPr/>
        <p:txBody>
          <a:bodyPr/>
          <a:lstStyle/>
          <a:p>
            <a:pPr algn="ctr" eaLnBrk="1" fontAlgn="auto" hangingPunct="1">
              <a:spcAft>
                <a:spcPts val="0"/>
              </a:spcAft>
              <a:defRPr/>
            </a:pPr>
            <a:r>
              <a:rPr lang="fa-IR" dirty="0" smtClean="0">
                <a:solidFill>
                  <a:srgbClr val="C00000"/>
                </a:solidFill>
                <a:cs typeface="B Zar" panose="00000400000000000000" pitchFamily="2" charset="-78"/>
              </a:rPr>
              <a:t>هوش منطقي / رياضي</a:t>
            </a:r>
            <a:endParaRPr lang="fa-IR" dirty="0">
              <a:solidFill>
                <a:srgbClr val="C00000"/>
              </a:solidFill>
              <a:cs typeface="B Zar" panose="00000400000000000000" pitchFamily="2" charset="-78"/>
            </a:endParaRP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75" y="-7938"/>
            <a:ext cx="2105025" cy="217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109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400" dirty="0" smtClean="0">
                <a:solidFill>
                  <a:srgbClr val="C00000"/>
                </a:solidFill>
              </a:rPr>
              <a:t>Mehr.anamisfile.ir</a:t>
            </a:r>
          </a:p>
          <a:p>
            <a:r>
              <a:rPr lang="en-US" sz="4400" dirty="0" smtClean="0">
                <a:solidFill>
                  <a:srgbClr val="C00000"/>
                </a:solidFill>
              </a:rPr>
              <a:t>Mehrejonoob.frafile.ir</a:t>
            </a:r>
            <a:endParaRPr lang="en-US" sz="4400" dirty="0">
              <a:solidFill>
                <a:srgbClr val="C00000"/>
              </a:solidFill>
            </a:endParaRPr>
          </a:p>
        </p:txBody>
      </p:sp>
      <p:sp>
        <p:nvSpPr>
          <p:cNvPr id="3" name="Slide Number Placeholder 2"/>
          <p:cNvSpPr>
            <a:spLocks noGrp="1"/>
          </p:cNvSpPr>
          <p:nvPr>
            <p:ph type="sldNum" sz="quarter" idx="12"/>
          </p:nvPr>
        </p:nvSpPr>
        <p:spPr/>
        <p:txBody>
          <a:bodyPr/>
          <a:lstStyle/>
          <a:p>
            <a:fld id="{9C08D2DA-58F0-4D5D-8980-BC486787EBE1}" type="slidenum">
              <a:rPr lang="en-US" smtClean="0"/>
              <a:pPr/>
              <a:t>17</a:t>
            </a:fld>
            <a:endParaRPr lang="en-US"/>
          </a:p>
        </p:txBody>
      </p:sp>
      <p:sp>
        <p:nvSpPr>
          <p:cNvPr id="4" name="Title 3"/>
          <p:cNvSpPr>
            <a:spLocks noGrp="1"/>
          </p:cNvSpPr>
          <p:nvPr>
            <p:ph type="ctrTitle"/>
          </p:nvPr>
        </p:nvSpPr>
        <p:spPr/>
        <p:txBody>
          <a:bodyPr/>
          <a:lstStyle/>
          <a:p>
            <a:r>
              <a:rPr lang="fa-IR" b="1" dirty="0" smtClean="0">
                <a:cs typeface="B Zar" panose="00000400000000000000" pitchFamily="2" charset="-78"/>
              </a:rPr>
              <a:t>جهت دانلود کامل این فایل و فایل های مشابه مراجعه شود به:</a:t>
            </a:r>
            <a:endParaRPr lang="en-US" b="1" dirty="0">
              <a:cs typeface="B Zar" panose="00000400000000000000" pitchFamily="2" charset="-78"/>
            </a:endParaRPr>
          </a:p>
        </p:txBody>
      </p:sp>
    </p:spTree>
    <p:extLst>
      <p:ext uri="{BB962C8B-B14F-4D97-AF65-F5344CB8AC3E}">
        <p14:creationId xmlns:p14="http://schemas.microsoft.com/office/powerpoint/2010/main" val="69591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762000" y="404813"/>
            <a:ext cx="7924800" cy="1008062"/>
          </a:xfrm>
        </p:spPr>
        <p:style>
          <a:lnRef idx="3">
            <a:schemeClr val="lt1"/>
          </a:lnRef>
          <a:fillRef idx="1">
            <a:schemeClr val="accent5"/>
          </a:fillRef>
          <a:effectRef idx="1">
            <a:schemeClr val="accent5"/>
          </a:effectRef>
          <a:fontRef idx="minor">
            <a:schemeClr val="lt1"/>
          </a:fontRef>
        </p:style>
        <p:txBody>
          <a:bodyPr>
            <a:normAutofit fontScale="90000"/>
          </a:bodyPr>
          <a:lstStyle/>
          <a:p>
            <a:pPr marL="285750" indent="-285750" algn="ctr" rtl="1">
              <a:spcBef>
                <a:spcPct val="20000"/>
              </a:spcBef>
              <a:spcAft>
                <a:spcPts val="600"/>
              </a:spcAft>
              <a:defRPr/>
            </a:pPr>
            <a:r>
              <a:rPr lang="fa-IR" altLang="en-US" dirty="0">
                <a:solidFill>
                  <a:srgbClr val="CC0000"/>
                </a:solidFill>
                <a:cs typeface="B Zar" pitchFamily="2" charset="-78"/>
              </a:rPr>
              <a:t>با سپاس از همراهی دلگرم کننده تان</a:t>
            </a:r>
            <a:br>
              <a:rPr lang="fa-IR" altLang="en-US" dirty="0">
                <a:solidFill>
                  <a:srgbClr val="CC0000"/>
                </a:solidFill>
                <a:cs typeface="B Zar" pitchFamily="2" charset="-78"/>
              </a:rPr>
            </a:br>
            <a:endParaRPr lang="en-US" altLang="en-US" sz="3200" dirty="0" smtClean="0">
              <a:solidFill>
                <a:srgbClr val="CC0000"/>
              </a:solidFill>
            </a:endParaRPr>
          </a:p>
        </p:txBody>
      </p:sp>
      <p:sp>
        <p:nvSpPr>
          <p:cNvPr id="129027" name="Content Placeholder 2"/>
          <p:cNvSpPr>
            <a:spLocks noGrp="1"/>
          </p:cNvSpPr>
          <p:nvPr>
            <p:ph idx="1"/>
          </p:nvPr>
        </p:nvSpPr>
        <p:spPr>
          <a:xfrm>
            <a:off x="838202" y="1965330"/>
            <a:ext cx="7694613" cy="4271963"/>
          </a:xfrm>
        </p:spPr>
        <p:style>
          <a:lnRef idx="1">
            <a:schemeClr val="accent2"/>
          </a:lnRef>
          <a:fillRef idx="2">
            <a:schemeClr val="accent2"/>
          </a:fillRef>
          <a:effectRef idx="1">
            <a:schemeClr val="accent2"/>
          </a:effectRef>
          <a:fontRef idx="minor">
            <a:schemeClr val="dk1"/>
          </a:fontRef>
        </p:style>
        <p:txBody>
          <a:bodyPr>
            <a:normAutofit/>
          </a:bodyPr>
          <a:lstStyle/>
          <a:p>
            <a:pPr algn="ctr" rtl="1">
              <a:defRPr/>
            </a:pPr>
            <a:r>
              <a:rPr lang="fa-IR" altLang="en-US" sz="2400" b="1" dirty="0" smtClean="0">
                <a:cs typeface="B Zar" pitchFamily="2" charset="-78"/>
              </a:rPr>
              <a:t>تلفن مرکز مشاوره  و خدمات روان شناختی مهر جنوب</a:t>
            </a:r>
          </a:p>
          <a:p>
            <a:pPr algn="ctr" rtl="1">
              <a:defRPr/>
            </a:pPr>
            <a:r>
              <a:rPr lang="fa-IR" altLang="en-US" sz="2400" b="1" dirty="0" smtClean="0">
                <a:cs typeface="B Zar" pitchFamily="2" charset="-78"/>
              </a:rPr>
              <a:t>07633671199</a:t>
            </a:r>
          </a:p>
          <a:p>
            <a:pPr algn="ctr" rtl="1">
              <a:defRPr/>
            </a:pPr>
            <a:r>
              <a:rPr lang="fa-IR" altLang="en-US" sz="2400" b="1" dirty="0" smtClean="0">
                <a:cs typeface="B Zar" pitchFamily="2" charset="-78"/>
              </a:rPr>
              <a:t>تلفن موسسه آموزشی و پژوهشی آنامیس مهر جنوب</a:t>
            </a:r>
          </a:p>
          <a:p>
            <a:pPr algn="ctr" rtl="1">
              <a:defRPr/>
            </a:pPr>
            <a:r>
              <a:rPr lang="fa-IR" altLang="en-US" sz="2400" b="1" dirty="0" smtClean="0">
                <a:cs typeface="B Zar" pitchFamily="2" charset="-78"/>
              </a:rPr>
              <a:t>07633680163</a:t>
            </a:r>
          </a:p>
          <a:p>
            <a:pPr algn="ctr" rtl="1">
              <a:defRPr/>
            </a:pPr>
            <a:r>
              <a:rPr lang="fa-IR" altLang="en-US" sz="2400" b="1" dirty="0" smtClean="0">
                <a:cs typeface="B Zar" pitchFamily="2" charset="-78"/>
              </a:rPr>
              <a:t>خط همراه ویژه مشاوره 09129680169</a:t>
            </a:r>
          </a:p>
          <a:p>
            <a:pPr algn="ctr" rtl="1">
              <a:defRPr/>
            </a:pPr>
            <a:endParaRPr lang="en-US" altLang="en-US" sz="2400" b="1" dirty="0" smtClean="0">
              <a:cs typeface="B Zar" pitchFamily="2" charset="-78"/>
            </a:endParaRPr>
          </a:p>
        </p:txBody>
      </p:sp>
    </p:spTree>
    <p:extLst>
      <p:ext uri="{BB962C8B-B14F-4D97-AF65-F5344CB8AC3E}">
        <p14:creationId xmlns:p14="http://schemas.microsoft.com/office/powerpoint/2010/main" val="203222396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Content Placeholder 2"/>
          <p:cNvSpPr>
            <a:spLocks noGrp="1"/>
          </p:cNvSpPr>
          <p:nvPr>
            <p:ph idx="1"/>
          </p:nvPr>
        </p:nvSpPr>
        <p:spPr>
          <a:xfrm>
            <a:off x="838202" y="1965330"/>
            <a:ext cx="7694613" cy="4271963"/>
          </a:xfrm>
        </p:spPr>
        <p:style>
          <a:lnRef idx="1">
            <a:schemeClr val="accent2"/>
          </a:lnRef>
          <a:fillRef idx="2">
            <a:schemeClr val="accent2"/>
          </a:fillRef>
          <a:effectRef idx="1">
            <a:schemeClr val="accent2"/>
          </a:effectRef>
          <a:fontRef idx="minor">
            <a:schemeClr val="dk1"/>
          </a:fontRef>
        </p:style>
        <p:txBody>
          <a:bodyPr>
            <a:normAutofit/>
          </a:bodyPr>
          <a:lstStyle/>
          <a:p>
            <a:pPr algn="ctr" rtl="1">
              <a:defRPr/>
            </a:pPr>
            <a:r>
              <a:rPr lang="fa-IR" altLang="en-US" sz="2400" b="1" dirty="0" smtClean="0">
                <a:cs typeface="B Zar" pitchFamily="2" charset="-78"/>
              </a:rPr>
              <a:t>وبسایت مشارکت در تولید و فروش فایل های آموزشی</a:t>
            </a:r>
          </a:p>
          <a:p>
            <a:pPr algn="ctr" rtl="1">
              <a:defRPr/>
            </a:pPr>
            <a:r>
              <a:rPr lang="en-US" altLang="en-US" sz="4800" b="1" dirty="0" smtClean="0">
                <a:solidFill>
                  <a:srgbClr val="C00000"/>
                </a:solidFill>
                <a:cs typeface="B Zar" pitchFamily="2" charset="-78"/>
              </a:rPr>
              <a:t>Anamisfile.ir</a:t>
            </a:r>
            <a:endParaRPr lang="fa-IR" altLang="en-US" sz="4800" b="1" dirty="0" smtClean="0">
              <a:solidFill>
                <a:srgbClr val="C00000"/>
              </a:solidFill>
              <a:cs typeface="B Zar" pitchFamily="2" charset="-78"/>
            </a:endParaRPr>
          </a:p>
          <a:p>
            <a:pPr algn="ctr" rtl="1">
              <a:defRPr/>
            </a:pPr>
            <a:endParaRPr lang="en-US" altLang="en-US" sz="2400" b="1" dirty="0" smtClean="0">
              <a:cs typeface="B Zar" pitchFamily="2" charset="-78"/>
            </a:endParaRPr>
          </a:p>
        </p:txBody>
      </p:sp>
      <p:pic>
        <p:nvPicPr>
          <p:cNvPr id="2" name="Picture 2" descr="C:\Users\09018868042\Desktop\آنامیس فای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4" y="3486156"/>
            <a:ext cx="73437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itle 1"/>
          <p:cNvSpPr>
            <a:spLocks noGrp="1"/>
          </p:cNvSpPr>
          <p:nvPr>
            <p:ph type="title"/>
          </p:nvPr>
        </p:nvSpPr>
        <p:spPr/>
        <p:txBody>
          <a:bodyPr/>
          <a:lstStyle/>
          <a:p>
            <a:endParaRPr lang="en-US" altLang="en-US" smtClean="0"/>
          </a:p>
        </p:txBody>
      </p:sp>
    </p:spTree>
    <p:extLst>
      <p:ext uri="{BB962C8B-B14F-4D97-AF65-F5344CB8AC3E}">
        <p14:creationId xmlns:p14="http://schemas.microsoft.com/office/powerpoint/2010/main" val="105673866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47217" y="3200400"/>
            <a:ext cx="7594979" cy="3077570"/>
          </a:xfrm>
        </p:spPr>
        <p:txBody>
          <a:bodyPr>
            <a:normAutofit fontScale="70000" lnSpcReduction="20000"/>
          </a:bodyPr>
          <a:lstStyle/>
          <a:p>
            <a:pPr algn="r">
              <a:lnSpc>
                <a:spcPct val="170000"/>
              </a:lnSpc>
            </a:pPr>
            <a:r>
              <a:rPr lang="fa-IR" sz="6300" b="1" dirty="0" smtClean="0">
                <a:solidFill>
                  <a:srgbClr val="FF0000"/>
                </a:solidFill>
                <a:cs typeface="B Zar" panose="00000400000000000000" pitchFamily="2" charset="-78"/>
              </a:rPr>
              <a:t>رضا برومند</a:t>
            </a:r>
          </a:p>
          <a:p>
            <a:pPr algn="r">
              <a:lnSpc>
                <a:spcPct val="170000"/>
              </a:lnSpc>
            </a:pPr>
            <a:r>
              <a:rPr lang="fa-IR" b="1" dirty="0" smtClean="0">
                <a:solidFill>
                  <a:srgbClr val="FF0000"/>
                </a:solidFill>
                <a:cs typeface="B Zar" panose="00000400000000000000" pitchFamily="2" charset="-78"/>
              </a:rPr>
              <a:t>لیسانس روان شناسی یالینی از دانشگاه اصفهان</a:t>
            </a:r>
          </a:p>
          <a:p>
            <a:pPr algn="r">
              <a:lnSpc>
                <a:spcPct val="170000"/>
              </a:lnSpc>
            </a:pPr>
            <a:r>
              <a:rPr lang="fa-IR" b="1" dirty="0" smtClean="0">
                <a:solidFill>
                  <a:srgbClr val="FF0000"/>
                </a:solidFill>
                <a:cs typeface="B Zar" panose="00000400000000000000" pitchFamily="2" charset="-78"/>
              </a:rPr>
              <a:t>فوق لیسانس روان شناسی تربیتی از دانشگاه شیراز</a:t>
            </a:r>
          </a:p>
          <a:p>
            <a:pPr algn="r">
              <a:lnSpc>
                <a:spcPct val="170000"/>
              </a:lnSpc>
            </a:pPr>
            <a:r>
              <a:rPr lang="fa-IR" b="1" dirty="0" smtClean="0">
                <a:solidFill>
                  <a:srgbClr val="FF0000"/>
                </a:solidFill>
                <a:cs typeface="B Zar" panose="00000400000000000000" pitchFamily="2" charset="-78"/>
              </a:rPr>
              <a:t>دکترای روان شناسی آموزش و پرورش از دانشگاه مالایا</a:t>
            </a:r>
          </a:p>
          <a:p>
            <a:pPr algn="r">
              <a:lnSpc>
                <a:spcPct val="170000"/>
              </a:lnSpc>
            </a:pPr>
            <a:r>
              <a:rPr lang="fa-IR" b="1" dirty="0" smtClean="0">
                <a:solidFill>
                  <a:srgbClr val="FF0000"/>
                </a:solidFill>
                <a:cs typeface="B Zar" panose="00000400000000000000" pitchFamily="2" charset="-78"/>
              </a:rPr>
              <a:t>دکترای مشاوره خانواده از دانشگاه هرمزگان</a:t>
            </a:r>
            <a:endParaRPr lang="fa-IR" b="1" dirty="0">
              <a:solidFill>
                <a:srgbClr val="FF0000"/>
              </a:solidFill>
              <a:cs typeface="B Zar" panose="00000400000000000000"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264" y="3207229"/>
            <a:ext cx="2959616" cy="322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p:txBody>
          <a:bodyPr>
            <a:normAutofit/>
          </a:bodyPr>
          <a:lstStyle/>
          <a:p>
            <a:r>
              <a:rPr lang="fa-IR" sz="6600" b="1" dirty="0" smtClean="0">
                <a:cs typeface="B Zar" panose="00000400000000000000" pitchFamily="2" charset="-78"/>
              </a:rPr>
              <a:t>معرفی</a:t>
            </a:r>
            <a:endParaRPr lang="en-US" sz="6600" b="1" dirty="0">
              <a:cs typeface="B Zar" panose="00000400000000000000" pitchFamily="2" charset="-78"/>
            </a:endParaRPr>
          </a:p>
        </p:txBody>
      </p:sp>
    </p:spTree>
    <p:extLst>
      <p:ext uri="{BB962C8B-B14F-4D97-AF65-F5344CB8AC3E}">
        <p14:creationId xmlns:p14="http://schemas.microsoft.com/office/powerpoint/2010/main" val="1257532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Content Placeholder 2"/>
          <p:cNvSpPr>
            <a:spLocks noGrp="1"/>
          </p:cNvSpPr>
          <p:nvPr>
            <p:ph idx="1"/>
          </p:nvPr>
        </p:nvSpPr>
        <p:spPr>
          <a:xfrm>
            <a:off x="838202" y="1965325"/>
            <a:ext cx="7694613" cy="4559300"/>
          </a:xfrm>
        </p:spPr>
        <p:style>
          <a:lnRef idx="1">
            <a:schemeClr val="accent2"/>
          </a:lnRef>
          <a:fillRef idx="2">
            <a:schemeClr val="accent2"/>
          </a:fillRef>
          <a:effectRef idx="1">
            <a:schemeClr val="accent2"/>
          </a:effectRef>
          <a:fontRef idx="minor">
            <a:schemeClr val="dk1"/>
          </a:fontRef>
        </p:style>
        <p:txBody>
          <a:bodyPr>
            <a:normAutofit/>
          </a:bodyPr>
          <a:lstStyle/>
          <a:p>
            <a:pPr algn="ctr" rtl="1">
              <a:defRPr/>
            </a:pPr>
            <a:r>
              <a:rPr lang="fa-IR" altLang="en-US" sz="2400" b="1" dirty="0" smtClean="0">
                <a:cs typeface="B Zar" pitchFamily="2" charset="-78"/>
              </a:rPr>
              <a:t>مهر ایرانی</a:t>
            </a:r>
          </a:p>
          <a:p>
            <a:pPr algn="ctr" rtl="1">
              <a:defRPr/>
            </a:pPr>
            <a:r>
              <a:rPr lang="fa-IR" altLang="en-US" sz="2400" b="1" dirty="0" smtClean="0">
                <a:solidFill>
                  <a:srgbClr val="C00000"/>
                </a:solidFill>
                <a:cs typeface="B Zar" pitchFamily="2" charset="-78"/>
              </a:rPr>
              <a:t>مرجع معرفی متخصصان حوزه روان شناسی، مشاوره و علوم تربیتی</a:t>
            </a:r>
          </a:p>
          <a:p>
            <a:pPr algn="ctr" rtl="1">
              <a:defRPr/>
            </a:pPr>
            <a:r>
              <a:rPr lang="en-US" altLang="en-US" sz="4000" b="1" dirty="0" smtClean="0">
                <a:solidFill>
                  <a:schemeClr val="tx1"/>
                </a:solidFill>
                <a:cs typeface="B Zar" pitchFamily="2" charset="-78"/>
              </a:rPr>
              <a:t>Mehreirani.ir</a:t>
            </a:r>
            <a:endParaRPr lang="fa-IR" altLang="en-US" sz="7200" b="1" dirty="0" smtClean="0">
              <a:solidFill>
                <a:schemeClr val="tx1"/>
              </a:solidFill>
              <a:cs typeface="B Zar" pitchFamily="2" charset="-78"/>
            </a:endParaRPr>
          </a:p>
          <a:p>
            <a:pPr algn="ctr" rtl="1">
              <a:defRPr/>
            </a:pPr>
            <a:endParaRPr lang="en-US" altLang="en-US" sz="2400" b="1" dirty="0" smtClean="0">
              <a:cs typeface="B Zar" pitchFamily="2" charset="-78"/>
            </a:endParaRPr>
          </a:p>
        </p:txBody>
      </p:sp>
      <p:pic>
        <p:nvPicPr>
          <p:cNvPr id="130051" name="Picture 2" descr="C:\Users\09018868042\Desktop\مهر ایران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644900"/>
            <a:ext cx="74882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itle 1"/>
          <p:cNvSpPr>
            <a:spLocks noGrp="1"/>
          </p:cNvSpPr>
          <p:nvPr>
            <p:ph type="title"/>
          </p:nvPr>
        </p:nvSpPr>
        <p:spPr/>
        <p:txBody>
          <a:bodyPr/>
          <a:lstStyle/>
          <a:p>
            <a:endParaRPr lang="en-US" altLang="en-US" smtClean="0"/>
          </a:p>
        </p:txBody>
      </p:sp>
    </p:spTree>
    <p:extLst>
      <p:ext uri="{BB962C8B-B14F-4D97-AF65-F5344CB8AC3E}">
        <p14:creationId xmlns:p14="http://schemas.microsoft.com/office/powerpoint/2010/main" val="61024161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fa-IR" b="1" dirty="0" smtClean="0">
                <a:cs typeface="B Zar" pitchFamily="2" charset="-78"/>
              </a:rPr>
              <a:t>پایان</a:t>
            </a:r>
            <a:endParaRPr lang="en-US" b="1" dirty="0">
              <a:cs typeface="B Zar" pitchFamily="2" charset="-78"/>
            </a:endParaRPr>
          </a:p>
        </p:txBody>
      </p:sp>
    </p:spTree>
    <p:extLst>
      <p:ext uri="{BB962C8B-B14F-4D97-AF65-F5344CB8AC3E}">
        <p14:creationId xmlns:p14="http://schemas.microsoft.com/office/powerpoint/2010/main" val="3577330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lnSpc>
                <a:spcPct val="200000"/>
              </a:lnSpc>
            </a:pPr>
            <a:r>
              <a:rPr lang="fa-IR" altLang="en-US" b="1" dirty="0" smtClean="0">
                <a:solidFill>
                  <a:srgbClr val="000000"/>
                </a:solidFill>
                <a:latin typeface="iransansweb"/>
                <a:cs typeface="B Zar" pitchFamily="2" charset="-78"/>
              </a:rPr>
              <a:t>نظریه هیجانی چندگانه نظریه‌ای است آموزشی که اولین بار توسط </a:t>
            </a:r>
            <a:r>
              <a:rPr lang="fa-IR" altLang="en-US" b="1" dirty="0" smtClean="0">
                <a:solidFill>
                  <a:srgbClr val="C00000"/>
                </a:solidFill>
                <a:latin typeface="iransansweb"/>
                <a:cs typeface="B Zar" pitchFamily="2" charset="-78"/>
              </a:rPr>
              <a:t>هوارد گاردنر </a:t>
            </a:r>
            <a:r>
              <a:rPr lang="fa-IR" altLang="en-US" b="1" dirty="0" smtClean="0">
                <a:solidFill>
                  <a:srgbClr val="000000"/>
                </a:solidFill>
                <a:latin typeface="iransansweb"/>
                <a:cs typeface="B Zar" pitchFamily="2" charset="-78"/>
              </a:rPr>
              <a:t>تنظیم و ارائه گردیده است. </a:t>
            </a:r>
            <a:endParaRPr lang="en-US" altLang="en-US" b="1" dirty="0" smtClean="0">
              <a:solidFill>
                <a:srgbClr val="000000"/>
              </a:solidFill>
              <a:latin typeface="iransansweb"/>
              <a:cs typeface="B Zar" pitchFamily="2" charset="-78"/>
            </a:endParaRPr>
          </a:p>
          <a:p>
            <a:pPr>
              <a:lnSpc>
                <a:spcPct val="200000"/>
              </a:lnSpc>
            </a:pPr>
            <a:r>
              <a:rPr lang="fa-IR" altLang="en-US" b="1" dirty="0" smtClean="0">
                <a:solidFill>
                  <a:srgbClr val="000000"/>
                </a:solidFill>
                <a:latin typeface="iransansweb"/>
                <a:cs typeface="B Zar" pitchFamily="2" charset="-78"/>
              </a:rPr>
              <a:t>بر طبق این نظریه، دیدگاه‌های روان‌سنجی سنتی نسبت به هوش، بسیار محدود و ضعیف است. </a:t>
            </a:r>
            <a:endParaRPr lang="en-US" altLang="en-US" b="1" dirty="0" smtClean="0">
              <a:cs typeface="B Zar" pitchFamily="2" charset="-78"/>
            </a:endParaRPr>
          </a:p>
        </p:txBody>
      </p:sp>
      <p:sp>
        <p:nvSpPr>
          <p:cNvPr id="3" name="Title 2"/>
          <p:cNvSpPr>
            <a:spLocks noGrp="1"/>
          </p:cNvSpPr>
          <p:nvPr>
            <p:ph type="title"/>
          </p:nvPr>
        </p:nvSpPr>
        <p:spPr/>
        <p:txBody>
          <a:bodyPr/>
          <a:lstStyle/>
          <a:p>
            <a:pPr algn="ctr">
              <a:defRPr/>
            </a:pPr>
            <a:r>
              <a:rPr lang="fa-IR" b="1" dirty="0" smtClean="0">
                <a:solidFill>
                  <a:srgbClr val="C00000"/>
                </a:solidFill>
                <a:cs typeface="B Zar" panose="00000400000000000000" pitchFamily="2" charset="-78"/>
              </a:rPr>
              <a:t>مقدمه</a:t>
            </a:r>
            <a:endParaRPr lang="en-US" b="1" dirty="0">
              <a:solidFill>
                <a:srgbClr val="C00000"/>
              </a:solidFill>
              <a:cs typeface="B Zar" panose="00000400000000000000" pitchFamily="2" charset="-78"/>
            </a:endParaRPr>
          </a:p>
        </p:txBody>
      </p:sp>
    </p:spTree>
    <p:extLst>
      <p:ext uri="{BB962C8B-B14F-4D97-AF65-F5344CB8AC3E}">
        <p14:creationId xmlns:p14="http://schemas.microsoft.com/office/powerpoint/2010/main" val="424218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fa-IR" altLang="en-US" b="1" dirty="0" smtClean="0">
                <a:solidFill>
                  <a:srgbClr val="000000"/>
                </a:solidFill>
                <a:latin typeface="iransansweb"/>
                <a:cs typeface="B Zar" pitchFamily="2" charset="-78"/>
              </a:rPr>
              <a:t>به عقیده او همه انسان‌ها دارای انواع مختلفی از هوش هستند. طبق نظریه گاردنر، برای به دست آوردن تمام قابلیت‌ها و استعدادهای یک فرد، نباید تنها به بررسی ضریب هوشی پرداخت بلکه انواع هوش‌های دیگر او مثل هوش موسیقیایی، هوش درون فردی، هوش تصویری-فضایی و هوش کلامی- زبانی نیز باید در نظر گرفته شود.</a:t>
            </a:r>
            <a:endParaRPr lang="en-US" altLang="en-US" b="1" dirty="0" smtClean="0">
              <a:cs typeface="B Zar" pitchFamily="2" charset="-78"/>
            </a:endParaRPr>
          </a:p>
        </p:txBody>
      </p:sp>
      <p:sp>
        <p:nvSpPr>
          <p:cNvPr id="3" name="Title 2"/>
          <p:cNvSpPr>
            <a:spLocks noGrp="1"/>
          </p:cNvSpPr>
          <p:nvPr>
            <p:ph type="title"/>
          </p:nvPr>
        </p:nvSpPr>
        <p:spPr/>
        <p:txBody>
          <a:bodyPr/>
          <a:lstStyle/>
          <a:p>
            <a:pPr algn="ctr">
              <a:defRPr/>
            </a:pPr>
            <a:r>
              <a:rPr lang="fa-IR" b="1" dirty="0">
                <a:solidFill>
                  <a:srgbClr val="C00000"/>
                </a:solidFill>
                <a:cs typeface="B Zar" panose="00000400000000000000" pitchFamily="2" charset="-78"/>
              </a:rPr>
              <a:t>مقدمه</a:t>
            </a:r>
            <a:endParaRPr lang="en-US" dirty="0"/>
          </a:p>
        </p:txBody>
      </p:sp>
    </p:spTree>
    <p:extLst>
      <p:ext uri="{BB962C8B-B14F-4D97-AF65-F5344CB8AC3E}">
        <p14:creationId xmlns:p14="http://schemas.microsoft.com/office/powerpoint/2010/main" val="103731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nSpc>
                <a:spcPct val="150000"/>
              </a:lnSpc>
            </a:pPr>
            <a:r>
              <a:rPr lang="fa-IR" altLang="en-US" b="1" dirty="0" smtClean="0">
                <a:solidFill>
                  <a:srgbClr val="000000"/>
                </a:solidFill>
                <a:latin typeface="iransansweb"/>
                <a:cs typeface="B Zar" pitchFamily="2" charset="-78"/>
              </a:rPr>
              <a:t>تحقیقات وی و دیگر دانشمندان در این زمینه نشان می دهد، انسان بر خلاف باور سنتی (مثل ژان ژاک روسو) که انسان‌ها را مانند لوح سفیدی فرض می‌کند که هر چیزی را می ‌توان به شیوه‌ای به وی آموزش داد، تاکید می کنند، که برای انسان هوش‌های چندگانه با زمینه ژنتیک و محیطی وجود دارد که کاملا از یکدیگر مستقل هستند</a:t>
            </a:r>
            <a:endParaRPr lang="en-US" altLang="en-US" b="1" dirty="0" smtClean="0">
              <a:cs typeface="B Zar" pitchFamily="2" charset="-78"/>
            </a:endParaRPr>
          </a:p>
        </p:txBody>
      </p:sp>
      <p:sp>
        <p:nvSpPr>
          <p:cNvPr id="3" name="Title 2"/>
          <p:cNvSpPr>
            <a:spLocks noGrp="1"/>
          </p:cNvSpPr>
          <p:nvPr>
            <p:ph type="title"/>
          </p:nvPr>
        </p:nvSpPr>
        <p:spPr/>
        <p:txBody>
          <a:bodyPr/>
          <a:lstStyle/>
          <a:p>
            <a:pPr algn="ctr">
              <a:defRPr/>
            </a:pPr>
            <a:r>
              <a:rPr lang="fa-IR" b="1" dirty="0">
                <a:solidFill>
                  <a:srgbClr val="C00000"/>
                </a:solidFill>
                <a:cs typeface="B Zar" panose="00000400000000000000" pitchFamily="2" charset="-78"/>
              </a:rPr>
              <a:t>مقدمه</a:t>
            </a:r>
            <a:endParaRPr lang="en-US" dirty="0"/>
          </a:p>
        </p:txBody>
      </p:sp>
    </p:spTree>
    <p:extLst>
      <p:ext uri="{BB962C8B-B14F-4D97-AF65-F5344CB8AC3E}">
        <p14:creationId xmlns:p14="http://schemas.microsoft.com/office/powerpoint/2010/main" val="198293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nSpc>
                <a:spcPct val="150000"/>
              </a:lnSpc>
            </a:pPr>
            <a:r>
              <a:rPr lang="fa-IR" altLang="en-US" sz="2800" b="1" dirty="0" smtClean="0">
                <a:solidFill>
                  <a:srgbClr val="000000"/>
                </a:solidFill>
                <a:latin typeface="iransansweb"/>
                <a:cs typeface="B Zar" pitchFamily="2" charset="-78"/>
              </a:rPr>
              <a:t> گاردنر در این تئوری ابتدا به ۷ نوع هوش اشاره نمود که در سال های اخیر بر اثر مطالعاتی که انجام داده است دو نوع هوش دیگر هم به آن اضافه نموده است(مدل هشت گانه از همه بیشتر شناخته و مورد مطالعه بوده است).</a:t>
            </a:r>
          </a:p>
        </p:txBody>
      </p:sp>
      <p:sp>
        <p:nvSpPr>
          <p:cNvPr id="3" name="Title 2"/>
          <p:cNvSpPr>
            <a:spLocks noGrp="1"/>
          </p:cNvSpPr>
          <p:nvPr>
            <p:ph type="title"/>
          </p:nvPr>
        </p:nvSpPr>
        <p:spPr/>
        <p:txBody>
          <a:bodyPr/>
          <a:lstStyle/>
          <a:p>
            <a:pPr algn="ctr">
              <a:defRPr/>
            </a:pPr>
            <a:r>
              <a:rPr lang="fa-IR" b="1" dirty="0">
                <a:solidFill>
                  <a:srgbClr val="C00000"/>
                </a:solidFill>
                <a:cs typeface="B Zar" panose="00000400000000000000" pitchFamily="2" charset="-78"/>
              </a:rPr>
              <a:t>مقدمه</a:t>
            </a:r>
            <a:endParaRPr lang="en-US" dirty="0"/>
          </a:p>
        </p:txBody>
      </p:sp>
    </p:spTree>
    <p:extLst>
      <p:ext uri="{BB962C8B-B14F-4D97-AF65-F5344CB8AC3E}">
        <p14:creationId xmlns:p14="http://schemas.microsoft.com/office/powerpoint/2010/main" val="71039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nSpc>
                <a:spcPct val="150000"/>
              </a:lnSpc>
            </a:pPr>
            <a:r>
              <a:rPr lang="fa-IR" altLang="en-US" b="1" dirty="0" smtClean="0">
                <a:solidFill>
                  <a:srgbClr val="000000"/>
                </a:solidFill>
                <a:latin typeface="iransansweb"/>
                <a:cs typeface="B Zar" pitchFamily="2" charset="-78"/>
              </a:rPr>
              <a:t>در مدل نه گانه هوش یک نوع هوش دیگر با عنوان هوش وجودی به این مدل اضافه گردیده است.</a:t>
            </a:r>
          </a:p>
          <a:p>
            <a:pPr>
              <a:lnSpc>
                <a:spcPct val="150000"/>
              </a:lnSpc>
            </a:pPr>
            <a:r>
              <a:rPr lang="fa-IR" altLang="en-US" b="1" dirty="0" smtClean="0">
                <a:solidFill>
                  <a:srgbClr val="000000"/>
                </a:solidFill>
                <a:latin typeface="iransansweb"/>
                <a:cs typeface="B Zar" pitchFamily="2" charset="-78"/>
              </a:rPr>
              <a:t>او معتقد است که ممکن است تعداد هوش ها بیشتر از این هم باشد.</a:t>
            </a:r>
            <a:endParaRPr lang="en-US" altLang="en-US" b="1" dirty="0" smtClean="0">
              <a:cs typeface="B Zar" pitchFamily="2" charset="-78"/>
            </a:endParaRPr>
          </a:p>
        </p:txBody>
      </p:sp>
      <p:sp>
        <p:nvSpPr>
          <p:cNvPr id="3" name="Title 2"/>
          <p:cNvSpPr>
            <a:spLocks noGrp="1"/>
          </p:cNvSpPr>
          <p:nvPr>
            <p:ph type="title"/>
          </p:nvPr>
        </p:nvSpPr>
        <p:spPr/>
        <p:txBody>
          <a:bodyPr/>
          <a:lstStyle/>
          <a:p>
            <a:pPr algn="ctr">
              <a:defRPr/>
            </a:pPr>
            <a:r>
              <a:rPr lang="fa-IR" b="1" dirty="0">
                <a:solidFill>
                  <a:srgbClr val="C00000"/>
                </a:solidFill>
                <a:cs typeface="B Zar" panose="00000400000000000000" pitchFamily="2" charset="-78"/>
              </a:rPr>
              <a:t>مقدمه</a:t>
            </a:r>
            <a:endParaRPr lang="en-US" dirty="0"/>
          </a:p>
        </p:txBody>
      </p:sp>
    </p:spTree>
    <p:extLst>
      <p:ext uri="{BB962C8B-B14F-4D97-AF65-F5344CB8AC3E}">
        <p14:creationId xmlns:p14="http://schemas.microsoft.com/office/powerpoint/2010/main" val="267956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9C08D2DA-58F0-4D5D-8980-BC486787EBE1}" type="slidenum">
              <a:rPr lang="en-US" smtClean="0"/>
              <a:pPr/>
              <a:t>8</a:t>
            </a:fld>
            <a:endParaRPr lang="en-US"/>
          </a:p>
        </p:txBody>
      </p:sp>
      <p:sp>
        <p:nvSpPr>
          <p:cNvPr id="4" name="Title 3"/>
          <p:cNvSpPr>
            <a:spLocks noGrp="1"/>
          </p:cNvSpPr>
          <p:nvPr>
            <p:ph type="ctrTitle"/>
          </p:nvPr>
        </p:nvSpPr>
        <p:spPr/>
        <p:txBody>
          <a:bodyPr/>
          <a:lstStyle/>
          <a:p>
            <a:r>
              <a:rPr lang="fa-IR" b="1" dirty="0" smtClean="0">
                <a:cs typeface="B Zar" panose="00000400000000000000" pitchFamily="2" charset="-78"/>
              </a:rPr>
              <a:t>هشت نوع هوش در نظریه گاردنر</a:t>
            </a:r>
            <a:endParaRPr lang="en-US" b="1" dirty="0">
              <a:cs typeface="B Zar" panose="00000400000000000000" pitchFamily="2" charset="-78"/>
            </a:endParaRPr>
          </a:p>
        </p:txBody>
      </p:sp>
    </p:spTree>
    <p:extLst>
      <p:ext uri="{BB962C8B-B14F-4D97-AF65-F5344CB8AC3E}">
        <p14:creationId xmlns:p14="http://schemas.microsoft.com/office/powerpoint/2010/main" val="201923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1747838" y="1481138"/>
            <a:ext cx="6938962" cy="4525962"/>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eaLnBrk="1" hangingPunct="1">
              <a:lnSpc>
                <a:spcPct val="170000"/>
              </a:lnSpc>
            </a:pPr>
            <a:r>
              <a:rPr lang="fa-IR" altLang="en-US" sz="2400" b="1" dirty="0" smtClean="0">
                <a:cs typeface="B Zar" pitchFamily="2" charset="-78"/>
              </a:rPr>
              <a:t>اين نوع هوش توانايي درک پديده هاي بصري است. </a:t>
            </a:r>
            <a:endParaRPr lang="en-US" altLang="en-US" sz="2400" b="1" dirty="0" smtClean="0">
              <a:cs typeface="B Zar" pitchFamily="2" charset="-78"/>
            </a:endParaRPr>
          </a:p>
          <a:p>
            <a:pPr eaLnBrk="1" hangingPunct="1">
              <a:lnSpc>
                <a:spcPct val="170000"/>
              </a:lnSpc>
            </a:pPr>
            <a:r>
              <a:rPr lang="fa-IR" altLang="en-US" sz="2400" b="1" dirty="0" smtClean="0">
                <a:cs typeface="B Zar" pitchFamily="2" charset="-78"/>
              </a:rPr>
              <a:t>يادگيرنده هاي داراي اين نوع هوش ، گرايش دارند که با تصاوير فکر کنند و براي به دست آوردن اطلاعات نياز دارند يک تصوير ذهني واضح ايجاد کنند. </a:t>
            </a:r>
            <a:endParaRPr lang="en-US" altLang="en-US" sz="2400" b="1" dirty="0" smtClean="0">
              <a:cs typeface="B Zar" pitchFamily="2" charset="-78"/>
            </a:endParaRPr>
          </a:p>
          <a:p>
            <a:pPr eaLnBrk="1" hangingPunct="1">
              <a:lnSpc>
                <a:spcPct val="170000"/>
              </a:lnSpc>
            </a:pPr>
            <a:r>
              <a:rPr lang="fa-IR" altLang="en-US" sz="2400" b="1" dirty="0" smtClean="0">
                <a:cs typeface="B Zar" pitchFamily="2" charset="-78"/>
              </a:rPr>
              <a:t>آنها از نگاه کردن به نقشه ها، نمودارها، تصاوير، ويديو و فيلم خوششان مي آيد.</a:t>
            </a:r>
            <a:br>
              <a:rPr lang="fa-IR" altLang="en-US" sz="2400" b="1" dirty="0" smtClean="0">
                <a:cs typeface="B Zar" pitchFamily="2" charset="-78"/>
              </a:rPr>
            </a:br>
            <a:r>
              <a:rPr lang="fa-IR" altLang="en-US" sz="2400" b="1" dirty="0" smtClean="0">
                <a:cs typeface="B Zar" pitchFamily="2" charset="-78"/>
              </a:rPr>
              <a:t/>
            </a:r>
            <a:br>
              <a:rPr lang="fa-IR" altLang="en-US" sz="2400" b="1" dirty="0" smtClean="0">
                <a:cs typeface="B Zar" pitchFamily="2" charset="-78"/>
              </a:rPr>
            </a:br>
            <a:r>
              <a:rPr lang="fa-IR" altLang="en-US" sz="2400" b="1" dirty="0" smtClean="0">
                <a:cs typeface="B Zar" pitchFamily="2" charset="-78"/>
              </a:rPr>
              <a:t/>
            </a:r>
            <a:br>
              <a:rPr lang="fa-IR" altLang="en-US" sz="2400" b="1" dirty="0" smtClean="0">
                <a:cs typeface="B Zar" pitchFamily="2" charset="-78"/>
              </a:rPr>
            </a:br>
            <a:r>
              <a:rPr lang="fa-IR" altLang="en-US" sz="1400" dirty="0" smtClean="0">
                <a:cs typeface="B Zar" pitchFamily="2" charset="-78"/>
              </a:rPr>
              <a:t/>
            </a:r>
            <a:br>
              <a:rPr lang="fa-IR" altLang="en-US" sz="1400" dirty="0" smtClean="0">
                <a:cs typeface="B Zar" pitchFamily="2" charset="-78"/>
              </a:rPr>
            </a:br>
            <a:endParaRPr lang="fa-IR" altLang="en-US" sz="1400" dirty="0" smtClean="0">
              <a:cs typeface="B Zar" pitchFamily="2" charset="-78"/>
            </a:endParaRPr>
          </a:p>
        </p:txBody>
      </p:sp>
      <p:sp>
        <p:nvSpPr>
          <p:cNvPr id="3" name="Title 2"/>
          <p:cNvSpPr>
            <a:spLocks noGrp="1"/>
          </p:cNvSpPr>
          <p:nvPr>
            <p:ph type="title"/>
          </p:nvPr>
        </p:nvSpPr>
        <p:spPr/>
        <p:txBody>
          <a:bodyPr/>
          <a:lstStyle/>
          <a:p>
            <a:pPr algn="ctr" eaLnBrk="1" fontAlgn="auto" hangingPunct="1">
              <a:spcAft>
                <a:spcPts val="0"/>
              </a:spcAft>
              <a:defRPr/>
            </a:pPr>
            <a:r>
              <a:rPr lang="fa-IR" dirty="0" smtClean="0">
                <a:solidFill>
                  <a:srgbClr val="C00000"/>
                </a:solidFill>
                <a:cs typeface="B Zar" panose="00000400000000000000" pitchFamily="2" charset="-78"/>
              </a:rPr>
              <a:t>هوش ديداري / فضايي</a:t>
            </a:r>
            <a:endParaRPr lang="fa-IR" dirty="0">
              <a:solidFill>
                <a:srgbClr val="C00000"/>
              </a:solidFill>
              <a:cs typeface="B Zar" panose="00000400000000000000" pitchFamily="2" charset="-78"/>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759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3140</TotalTime>
  <Words>424</Words>
  <Application>Microsoft Office PowerPoint</Application>
  <PresentationFormat>On-screen Show (4:3)</PresentationFormat>
  <Paragraphs>58</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Equity</vt:lpstr>
      <vt:lpstr>Oriel</vt:lpstr>
      <vt:lpstr>هوش چندگانه گاردنر مبانی نظری-پرسشنامه</vt:lpstr>
      <vt:lpstr>معرفی</vt:lpstr>
      <vt:lpstr>مقدمه</vt:lpstr>
      <vt:lpstr>مقدمه</vt:lpstr>
      <vt:lpstr>مقدمه</vt:lpstr>
      <vt:lpstr>مقدمه</vt:lpstr>
      <vt:lpstr>مقدمه</vt:lpstr>
      <vt:lpstr>هشت نوع هوش در نظریه گاردنر</vt:lpstr>
      <vt:lpstr>هوش ديداري / فضايي</vt:lpstr>
      <vt:lpstr>هوش ديداري / فضايي</vt:lpstr>
      <vt:lpstr>هوش ديداري / فضايي</vt:lpstr>
      <vt:lpstr>هوش کلامي/ زباني</vt:lpstr>
      <vt:lpstr>هوش کلامي/ زباني</vt:lpstr>
      <vt:lpstr>هوش کلامي/ زباني</vt:lpstr>
      <vt:lpstr>هوش منطقي / رياضي</vt:lpstr>
      <vt:lpstr>هوش منطقي / رياضي</vt:lpstr>
      <vt:lpstr>جهت دانلود کامل این فایل و فایل های مشابه مراجعه شود به:</vt:lpstr>
      <vt:lpstr>با سپاس از همراهی دلگرم کننده تان </vt:lpstr>
      <vt:lpstr>PowerPoint Presentation</vt:lpstr>
      <vt:lpstr>PowerPoint Presentation</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09018868042</cp:lastModifiedBy>
  <cp:revision>354</cp:revision>
  <dcterms:created xsi:type="dcterms:W3CDTF">2012-08-20T09:43:39Z</dcterms:created>
  <dcterms:modified xsi:type="dcterms:W3CDTF">2022-07-02T08:00:23Z</dcterms:modified>
</cp:coreProperties>
</file>